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18"/>
  </p:notesMasterIdLst>
  <p:sldIdLst>
    <p:sldId id="264" r:id="rId4"/>
    <p:sldId id="268" r:id="rId5"/>
    <p:sldId id="262" r:id="rId6"/>
    <p:sldId id="263" r:id="rId7"/>
    <p:sldId id="272" r:id="rId8"/>
    <p:sldId id="259" r:id="rId9"/>
    <p:sldId id="271" r:id="rId10"/>
    <p:sldId id="273" r:id="rId11"/>
    <p:sldId id="267" r:id="rId12"/>
    <p:sldId id="269" r:id="rId13"/>
    <p:sldId id="278" r:id="rId14"/>
    <p:sldId id="266" r:id="rId15"/>
    <p:sldId id="276" r:id="rId16"/>
    <p:sldId id="310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" initials="П" lastIdx="1" clrIdx="0">
    <p:extLst>
      <p:ext uri="{19B8F6BF-5375-455C-9EA6-DF929625EA0E}">
        <p15:presenceInfo xmlns:p15="http://schemas.microsoft.com/office/powerpoint/2012/main" userId="Пользователь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commentAuthors" Target="commentAuthor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E4BD94-7ED9-438A-B8E4-CEE7DF89C215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356633-8E39-4D9B-9FC2-B965A7C6B9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2306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617788-46FD-94F0-62F0-4AB780F96A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2DAD3495-241F-1742-EF67-7C9889F574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6A4404E3-76A1-7D9E-2127-55EFAC0AB5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0974F56-07BE-D2F1-421C-BBD08C2665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3359F2-43EF-4812-9DC0-98C0B1A4068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41533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188CCD-1A8D-4FA8-BE09-A8FE7B7597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CFB2C13-2791-4564-8163-E6DF525408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FCF745C-B77D-44AD-B623-D99F24A43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DD882-6DCA-4E07-8548-63CE60B2E5E3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7F4EAF2-BDFF-486D-9CDE-F76845448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70CD43-8CD2-40F4-B12D-5DEBC7DD7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61C20-4BE6-4312-A739-C5072437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974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D7BB3B-6F53-4B80-8509-506E94D4D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99C7AFC-2331-4031-82CF-DC406E7FD4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A0ED0C4-6352-4227-B067-C6C52F877F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DD882-6DCA-4E07-8548-63CE60B2E5E3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C79F2C4-D92E-4B7A-923F-732FC31023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590720D-4405-435A-BB88-52E19B0B3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61C20-4BE6-4312-A739-C5072437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6017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6FA7155-DF52-4D56-BB00-6BBFCD80F2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D207ED9-0AB8-44A1-8213-87C3C6BD4C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426E6BF-1D24-4720-ACA1-4504412A8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DD882-6DCA-4E07-8548-63CE60B2E5E3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8F64D2D-52C8-43F3-A4D4-00294DFED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EE38611-36E7-48DF-A9F8-BA7E080DD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61C20-4BE6-4312-A739-C5072437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7461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5413" y="4653137"/>
            <a:ext cx="10363200" cy="1470025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55573" y="5753472"/>
            <a:ext cx="8534400" cy="110452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DFDA9-C0CE-4A60-A531-05EFDBD31890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F3ED6-3593-4A2C-992C-469E35F090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69436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DFDA9-C0CE-4A60-A531-05EFDBD31890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F3ED6-3593-4A2C-992C-469E35F090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55014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DFDA9-C0CE-4A60-A531-05EFDBD31890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F3ED6-3593-4A2C-992C-469E35F090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41599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DFDA9-C0CE-4A60-A531-05EFDBD31890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F3ED6-3593-4A2C-992C-469E35F090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55032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DFDA9-C0CE-4A60-A531-05EFDBD31890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F3ED6-3593-4A2C-992C-469E35F090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16326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DFDA9-C0CE-4A60-A531-05EFDBD31890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F3ED6-3593-4A2C-992C-469E35F090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5174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DFDA9-C0CE-4A60-A531-05EFDBD31890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F3ED6-3593-4A2C-992C-469E35F090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15615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DFDA9-C0CE-4A60-A531-05EFDBD31890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F3ED6-3593-4A2C-992C-469E35F090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929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DD89C5-8646-45A5-91CF-B631126D9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1887BA-E8B7-4C7F-A469-0CC36BFCE5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3A07403-ED13-40E9-8488-0ED3E5D86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DD882-6DCA-4E07-8548-63CE60B2E5E3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92A0C0D-4724-4D76-8957-3569DF7E2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FCC8E5F-B53E-4557-BB25-E6FA4AFBD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61C20-4BE6-4312-A739-C5072437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08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DFDA9-C0CE-4A60-A531-05EFDBD31890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F3ED6-3593-4A2C-992C-469E35F090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3332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DFDA9-C0CE-4A60-A531-05EFDBD31890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F3ED6-3593-4A2C-992C-469E35F090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797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DFDA9-C0CE-4A60-A531-05EFDBD31890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F3ED6-3593-4A2C-992C-469E35F090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9058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31937252-EACE-4232-855F-5C47E3F8B08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200" y="1070901"/>
            <a:ext cx="11265407" cy="1499616"/>
          </a:xfrm>
        </p:spPr>
        <p:txBody>
          <a:bodyPr rtlCol="0">
            <a:noAutofit/>
          </a:bodyPr>
          <a:lstStyle>
            <a:lvl1pPr>
              <a:defRPr lang="ru-RU"/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25" name="Рисунок 24">
            <a:extLst>
              <a:ext uri="{FF2B5EF4-FFF2-40B4-BE49-F238E27FC236}">
                <a16:creationId xmlns:a16="http://schemas.microsoft.com/office/drawing/2014/main" id="{CBA6DBC1-39A1-48A6-8B81-3CD966D06E8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8055" y="3103684"/>
            <a:ext cx="11274551" cy="3287971"/>
          </a:xfrm>
          <a:solidFill>
            <a:schemeClr val="accent2"/>
          </a:solidFill>
        </p:spPr>
        <p:txBody>
          <a:bodyPr rtlCol="0" anchor="t" anchorCtr="0">
            <a:normAutofit/>
          </a:bodyPr>
          <a:lstStyle>
            <a:lvl1pPr marL="0" indent="0" algn="ctr">
              <a:buNone/>
              <a:defRPr lang="ru-RU"/>
            </a:lvl1pPr>
          </a:lstStyle>
          <a:p>
            <a:pPr rtl="0"/>
            <a:r>
              <a:rPr lang="ru-RU"/>
              <a:t>Щелкните, чтобы добавить рисунок</a:t>
            </a:r>
          </a:p>
        </p:txBody>
      </p:sp>
    </p:spTree>
    <p:extLst>
      <p:ext uri="{BB962C8B-B14F-4D97-AF65-F5344CB8AC3E}">
        <p14:creationId xmlns:p14="http://schemas.microsoft.com/office/powerpoint/2010/main" val="30478985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вест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6926BD44-2224-46FF-A4E7-9C9FFE197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40079"/>
            <a:ext cx="3657600" cy="2100851"/>
          </a:xfrm>
        </p:spPr>
        <p:txBody>
          <a:bodyPr rtlCol="0">
            <a:noAutofit/>
          </a:bodyPr>
          <a:lstStyle>
            <a:lvl1pPr>
              <a:defRPr lang="ru-RU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2" name="Объект 5">
            <a:extLst>
              <a:ext uri="{FF2B5EF4-FFF2-40B4-BE49-F238E27FC236}">
                <a16:creationId xmlns:a16="http://schemas.microsoft.com/office/drawing/2014/main" id="{FC87D77D-2EA4-028B-1ACF-E1120CE8F0E0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457201" y="2862470"/>
            <a:ext cx="3657600" cy="3510898"/>
          </a:xfrm>
        </p:spPr>
        <p:txBody>
          <a:bodyPr rtlCol="0" anchor="t" anchorCtr="0">
            <a:normAutofit/>
          </a:bodyPr>
          <a:lstStyle>
            <a:lvl1pPr marL="0" indent="0">
              <a:buNone/>
              <a:defRPr lang="ru-RU"/>
            </a:lvl1pPr>
          </a:lstStyle>
          <a:p>
            <a:pPr lvl="0" rtl="0"/>
            <a:r>
              <a:rPr lang="ru-RU"/>
              <a:t>Текст слайда 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id="{CCFA45C0-9EBE-13AF-9B5D-9D5F4BF223E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242815" y="640080"/>
            <a:ext cx="7491984" cy="5751576"/>
          </a:xfrm>
          <a:custGeom>
            <a:avLst/>
            <a:gdLst>
              <a:gd name="connsiteX0" fmla="*/ 3800341 w 7491984"/>
              <a:gd name="connsiteY0" fmla="*/ 0 h 5751576"/>
              <a:gd name="connsiteX1" fmla="*/ 7491984 w 7491984"/>
              <a:gd name="connsiteY1" fmla="*/ 0 h 5751576"/>
              <a:gd name="connsiteX2" fmla="*/ 7491984 w 7491984"/>
              <a:gd name="connsiteY2" fmla="*/ 5751576 h 5751576"/>
              <a:gd name="connsiteX3" fmla="*/ 3800341 w 7491984"/>
              <a:gd name="connsiteY3" fmla="*/ 5751576 h 5751576"/>
              <a:gd name="connsiteX4" fmla="*/ 0 w 7491984"/>
              <a:gd name="connsiteY4" fmla="*/ 0 h 5751576"/>
              <a:gd name="connsiteX5" fmla="*/ 3696432 w 7491984"/>
              <a:gd name="connsiteY5" fmla="*/ 0 h 5751576"/>
              <a:gd name="connsiteX6" fmla="*/ 3696432 w 7491984"/>
              <a:gd name="connsiteY6" fmla="*/ 5751576 h 5751576"/>
              <a:gd name="connsiteX7" fmla="*/ 0 w 7491984"/>
              <a:gd name="connsiteY7" fmla="*/ 5751576 h 5751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491984" h="5751576">
                <a:moveTo>
                  <a:pt x="3800341" y="0"/>
                </a:moveTo>
                <a:lnTo>
                  <a:pt x="7491984" y="0"/>
                </a:lnTo>
                <a:lnTo>
                  <a:pt x="7491984" y="5751576"/>
                </a:lnTo>
                <a:lnTo>
                  <a:pt x="3800341" y="5751576"/>
                </a:lnTo>
                <a:close/>
                <a:moveTo>
                  <a:pt x="0" y="0"/>
                </a:moveTo>
                <a:lnTo>
                  <a:pt x="3696432" y="0"/>
                </a:lnTo>
                <a:lnTo>
                  <a:pt x="3696432" y="5751576"/>
                </a:lnTo>
                <a:lnTo>
                  <a:pt x="0" y="5751576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rtlCol="0" anchor="t" anchorCtr="0">
            <a:noAutofit/>
          </a:bodyPr>
          <a:lstStyle>
            <a:lvl1pPr marL="0" indent="0" algn="ctr">
              <a:buNone/>
              <a:defRPr lang="ru-RU"/>
            </a:lvl1pPr>
          </a:lstStyle>
          <a:p>
            <a:pPr rtl="0"/>
            <a:r>
              <a:rPr lang="ru-RU"/>
              <a:t>Щелкните, чтобы добавить рисунок</a:t>
            </a:r>
          </a:p>
        </p:txBody>
      </p:sp>
      <p:sp>
        <p:nvSpPr>
          <p:cNvPr id="9" name="Дата 8">
            <a:extLst>
              <a:ext uri="{FF2B5EF4-FFF2-40B4-BE49-F238E27FC236}">
                <a16:creationId xmlns:a16="http://schemas.microsoft.com/office/drawing/2014/main" id="{D5DDC5FA-EEDB-898F-533E-4094ADA899B9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20ГГ</a:t>
            </a:r>
            <a:endParaRPr lang="ru-RU" dirty="0"/>
          </a:p>
        </p:txBody>
      </p:sp>
      <p:sp>
        <p:nvSpPr>
          <p:cNvPr id="12" name="Нижний колонтитул 11">
            <a:extLst>
              <a:ext uri="{FF2B5EF4-FFF2-40B4-BE49-F238E27FC236}">
                <a16:creationId xmlns:a16="http://schemas.microsoft.com/office/drawing/2014/main" id="{E79B0359-4B55-D899-E584-A8E6B2ED912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13" name="Номер слайда 12">
            <a:extLst>
              <a:ext uri="{FF2B5EF4-FFF2-40B4-BE49-F238E27FC236}">
                <a16:creationId xmlns:a16="http://schemas.microsoft.com/office/drawing/2014/main" id="{6B916D02-76FE-EAED-CC51-A50448811F7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0682289" y="6423914"/>
            <a:ext cx="1052510" cy="365125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fld id="{3A98EE3D-8CD1-4C3F-BD1C-C98C9596463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79354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рыв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E787D40-90B5-470E-95A2-784F1CB479C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49580" y="4423702"/>
            <a:ext cx="11292839" cy="1550378"/>
          </a:xfrm>
        </p:spPr>
        <p:txBody>
          <a:bodyPr rtlCol="0">
            <a:noAutofit/>
          </a:bodyPr>
          <a:lstStyle>
            <a:lvl1pPr algn="ctr">
              <a:defRPr lang="ru-RU"/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528BC27-38F1-47F3-EC35-7DD8B88A753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9580" y="705104"/>
            <a:ext cx="11292840" cy="3643376"/>
          </a:xfrm>
          <a:custGeom>
            <a:avLst/>
            <a:gdLst>
              <a:gd name="connsiteX0" fmla="*/ 7593576 w 11292840"/>
              <a:gd name="connsiteY0" fmla="*/ 0 h 3643376"/>
              <a:gd name="connsiteX1" fmla="*/ 11292840 w 11292840"/>
              <a:gd name="connsiteY1" fmla="*/ 0 h 3643376"/>
              <a:gd name="connsiteX2" fmla="*/ 11292840 w 11292840"/>
              <a:gd name="connsiteY2" fmla="*/ 3643376 h 3643376"/>
              <a:gd name="connsiteX3" fmla="*/ 7593576 w 11292840"/>
              <a:gd name="connsiteY3" fmla="*/ 3643376 h 3643376"/>
              <a:gd name="connsiteX4" fmla="*/ 0 w 11292840"/>
              <a:gd name="connsiteY4" fmla="*/ 0 h 3643376"/>
              <a:gd name="connsiteX5" fmla="*/ 7489667 w 11292840"/>
              <a:gd name="connsiteY5" fmla="*/ 0 h 3643376"/>
              <a:gd name="connsiteX6" fmla="*/ 7489667 w 11292840"/>
              <a:gd name="connsiteY6" fmla="*/ 3643376 h 3643376"/>
              <a:gd name="connsiteX7" fmla="*/ 0 w 11292840"/>
              <a:gd name="connsiteY7" fmla="*/ 3643376 h 3643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92840" h="3643376">
                <a:moveTo>
                  <a:pt x="7593576" y="0"/>
                </a:moveTo>
                <a:lnTo>
                  <a:pt x="11292840" y="0"/>
                </a:lnTo>
                <a:lnTo>
                  <a:pt x="11292840" y="3643376"/>
                </a:lnTo>
                <a:lnTo>
                  <a:pt x="7593576" y="3643376"/>
                </a:lnTo>
                <a:close/>
                <a:moveTo>
                  <a:pt x="0" y="0"/>
                </a:moveTo>
                <a:lnTo>
                  <a:pt x="7489667" y="0"/>
                </a:lnTo>
                <a:lnTo>
                  <a:pt x="7489667" y="3643376"/>
                </a:lnTo>
                <a:lnTo>
                  <a:pt x="0" y="3643376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rtlCol="0" anchor="t">
            <a:noAutofit/>
          </a:bodyPr>
          <a:lstStyle>
            <a:lvl1pPr marL="0" indent="0" algn="ctr">
              <a:buNone/>
              <a:defRPr lang="ru-RU"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lang="ru-RU"/>
            </a:pPr>
            <a:r>
              <a:rPr lang="ru-RU"/>
              <a:t>Щелкните, чтобы добавить рисунок</a:t>
            </a:r>
          </a:p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94958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+ подзаголовок + рисунок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772C41-A024-2F33-1F04-21E003FA72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6882" y="629920"/>
            <a:ext cx="3606800" cy="2809240"/>
          </a:xfrm>
        </p:spPr>
        <p:txBody>
          <a:bodyPr rtlCol="0" anchor="b">
            <a:noAutofit/>
          </a:bodyPr>
          <a:lstStyle>
            <a:lvl1pPr algn="l">
              <a:defRPr lang="ru-RU" sz="2800"/>
            </a:lvl1pPr>
          </a:lstStyle>
          <a:p>
            <a:pPr rtl="0"/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73BC2DF-9C2A-052C-AD2C-0A8ABAA503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6881" y="3698240"/>
            <a:ext cx="3606800" cy="2271076"/>
          </a:xfrm>
        </p:spPr>
        <p:txBody>
          <a:bodyPr rtlCol="0" anchor="t">
            <a:noAutofit/>
          </a:bodyPr>
          <a:lstStyle>
            <a:lvl1pPr marL="0" indent="0" algn="l">
              <a:buNone/>
              <a:defRPr lang="ru-RU" sz="1800"/>
            </a:lvl1pPr>
            <a:lvl2pPr marL="457200" indent="0" algn="ctr">
              <a:buNone/>
              <a:defRPr lang="ru-RU" sz="2000"/>
            </a:lvl2pPr>
            <a:lvl3pPr marL="914400" indent="0" algn="ctr">
              <a:buNone/>
              <a:defRPr lang="ru-RU" sz="1800"/>
            </a:lvl3pPr>
            <a:lvl4pPr marL="1371600" indent="0" algn="ctr">
              <a:buNone/>
              <a:defRPr lang="ru-RU" sz="1600"/>
            </a:lvl4pPr>
            <a:lvl5pPr marL="1828800" indent="0" algn="ctr">
              <a:buNone/>
              <a:defRPr lang="ru-RU" sz="1600"/>
            </a:lvl5pPr>
            <a:lvl6pPr marL="2286000" indent="0" algn="ctr">
              <a:buNone/>
              <a:defRPr lang="ru-RU" sz="1600"/>
            </a:lvl6pPr>
            <a:lvl7pPr marL="2743200" indent="0" algn="ctr">
              <a:buNone/>
              <a:defRPr lang="ru-RU" sz="1600"/>
            </a:lvl7pPr>
            <a:lvl8pPr marL="3200400" indent="0" algn="ctr">
              <a:buNone/>
              <a:defRPr lang="ru-RU" sz="1600"/>
            </a:lvl8pPr>
            <a:lvl9pPr marL="3657600" indent="0" algn="ctr">
              <a:buNone/>
              <a:defRPr lang="ru-RU" sz="1600"/>
            </a:lvl9pPr>
          </a:lstStyle>
          <a:p>
            <a:pPr rtl="0"/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0070940-5919-2C95-2278-32E50BF14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20ГГ</a:t>
            </a:r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957D599-49CF-19FE-6D86-C5EDB765F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8931DF1-1C8D-86B9-BFDD-098FFC00F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2608" y="6423914"/>
            <a:ext cx="1052510" cy="365125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fld id="{CBD12358-51D2-46B3-9BDE-DF29528B9454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9" name="Рисунок 8">
            <a:extLst>
              <a:ext uri="{FF2B5EF4-FFF2-40B4-BE49-F238E27FC236}">
                <a16:creationId xmlns:a16="http://schemas.microsoft.com/office/drawing/2014/main" id="{454FD2A1-D363-7C44-2A72-54E8B397D3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36720" y="650240"/>
            <a:ext cx="7518398" cy="5713918"/>
          </a:xfrm>
          <a:custGeom>
            <a:avLst/>
            <a:gdLst>
              <a:gd name="connsiteX0" fmla="*/ 3806436 w 7518398"/>
              <a:gd name="connsiteY0" fmla="*/ 4479475 h 5713918"/>
              <a:gd name="connsiteX1" fmla="*/ 7518398 w 7518398"/>
              <a:gd name="connsiteY1" fmla="*/ 4479475 h 5713918"/>
              <a:gd name="connsiteX2" fmla="*/ 7518398 w 7518398"/>
              <a:gd name="connsiteY2" fmla="*/ 5713918 h 5713918"/>
              <a:gd name="connsiteX3" fmla="*/ 3806436 w 7518398"/>
              <a:gd name="connsiteY3" fmla="*/ 5713918 h 5713918"/>
              <a:gd name="connsiteX4" fmla="*/ 0 w 7518398"/>
              <a:gd name="connsiteY4" fmla="*/ 4479475 h 5713918"/>
              <a:gd name="connsiteX5" fmla="*/ 3702527 w 7518398"/>
              <a:gd name="connsiteY5" fmla="*/ 4479475 h 5713918"/>
              <a:gd name="connsiteX6" fmla="*/ 3702527 w 7518398"/>
              <a:gd name="connsiteY6" fmla="*/ 5713918 h 5713918"/>
              <a:gd name="connsiteX7" fmla="*/ 0 w 7518398"/>
              <a:gd name="connsiteY7" fmla="*/ 5713918 h 5713918"/>
              <a:gd name="connsiteX8" fmla="*/ 3806436 w 7518398"/>
              <a:gd name="connsiteY8" fmla="*/ 0 h 5713918"/>
              <a:gd name="connsiteX9" fmla="*/ 7518398 w 7518398"/>
              <a:gd name="connsiteY9" fmla="*/ 0 h 5713918"/>
              <a:gd name="connsiteX10" fmla="*/ 7518398 w 7518398"/>
              <a:gd name="connsiteY10" fmla="*/ 4379183 h 5713918"/>
              <a:gd name="connsiteX11" fmla="*/ 3806436 w 7518398"/>
              <a:gd name="connsiteY11" fmla="*/ 4379183 h 5713918"/>
              <a:gd name="connsiteX12" fmla="*/ 0 w 7518398"/>
              <a:gd name="connsiteY12" fmla="*/ 0 h 5713918"/>
              <a:gd name="connsiteX13" fmla="*/ 3702527 w 7518398"/>
              <a:gd name="connsiteY13" fmla="*/ 0 h 5713918"/>
              <a:gd name="connsiteX14" fmla="*/ 3702527 w 7518398"/>
              <a:gd name="connsiteY14" fmla="*/ 4379183 h 5713918"/>
              <a:gd name="connsiteX15" fmla="*/ 0 w 7518398"/>
              <a:gd name="connsiteY15" fmla="*/ 4379183 h 5713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518398" h="5713918">
                <a:moveTo>
                  <a:pt x="3806436" y="4479475"/>
                </a:moveTo>
                <a:lnTo>
                  <a:pt x="7518398" y="4479475"/>
                </a:lnTo>
                <a:lnTo>
                  <a:pt x="7518398" y="5713918"/>
                </a:lnTo>
                <a:lnTo>
                  <a:pt x="3806436" y="5713918"/>
                </a:lnTo>
                <a:close/>
                <a:moveTo>
                  <a:pt x="0" y="4479475"/>
                </a:moveTo>
                <a:lnTo>
                  <a:pt x="3702527" y="4479475"/>
                </a:lnTo>
                <a:lnTo>
                  <a:pt x="3702527" y="5713918"/>
                </a:lnTo>
                <a:lnTo>
                  <a:pt x="0" y="5713918"/>
                </a:lnTo>
                <a:close/>
                <a:moveTo>
                  <a:pt x="3806436" y="0"/>
                </a:moveTo>
                <a:lnTo>
                  <a:pt x="7518398" y="0"/>
                </a:lnTo>
                <a:lnTo>
                  <a:pt x="7518398" y="4379183"/>
                </a:lnTo>
                <a:lnTo>
                  <a:pt x="3806436" y="4379183"/>
                </a:lnTo>
                <a:close/>
                <a:moveTo>
                  <a:pt x="0" y="0"/>
                </a:moveTo>
                <a:lnTo>
                  <a:pt x="3702527" y="0"/>
                </a:lnTo>
                <a:lnTo>
                  <a:pt x="3702527" y="4379183"/>
                </a:lnTo>
                <a:lnTo>
                  <a:pt x="0" y="4379183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rtlCol="0" anchor="t">
            <a:noAutofit/>
          </a:bodyPr>
          <a:lstStyle>
            <a:defPPr>
              <a:defRPr lang="ru-RU"/>
            </a:def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67082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ведение (низ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9CC542F-D03C-4537-9B6E-7F653B6515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2878091"/>
            <a:ext cx="3729789" cy="3440485"/>
          </a:xfrm>
        </p:spPr>
        <p:txBody>
          <a:bodyPr tIns="182880" bIns="182880" rtlCol="0" anchor="ctr" anchorCtr="0">
            <a:noAutofit/>
          </a:bodyPr>
          <a:lstStyle>
            <a:defPPr>
              <a:defRPr lang="ru-RU"/>
            </a:defPPr>
          </a:lstStyle>
          <a:p>
            <a:pPr rtl="0"/>
            <a:r>
              <a:rPr lang="ru-RU"/>
              <a:t>Заголовок слайда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30F1D2B-CBE7-6279-2158-7A9F3B5D5C6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57200" y="670560"/>
            <a:ext cx="11267440" cy="2139696"/>
          </a:xfrm>
          <a:custGeom>
            <a:avLst/>
            <a:gdLst>
              <a:gd name="connsiteX0" fmla="*/ 3783068 w 11267440"/>
              <a:gd name="connsiteY0" fmla="*/ 0 h 2139696"/>
              <a:gd name="connsiteX1" fmla="*/ 11267440 w 11267440"/>
              <a:gd name="connsiteY1" fmla="*/ 0 h 2139696"/>
              <a:gd name="connsiteX2" fmla="*/ 11267440 w 11267440"/>
              <a:gd name="connsiteY2" fmla="*/ 2139696 h 2139696"/>
              <a:gd name="connsiteX3" fmla="*/ 3783068 w 11267440"/>
              <a:gd name="connsiteY3" fmla="*/ 2139696 h 2139696"/>
              <a:gd name="connsiteX4" fmla="*/ 0 w 11267440"/>
              <a:gd name="connsiteY4" fmla="*/ 0 h 2139696"/>
              <a:gd name="connsiteX5" fmla="*/ 3677799 w 11267440"/>
              <a:gd name="connsiteY5" fmla="*/ 0 h 2139696"/>
              <a:gd name="connsiteX6" fmla="*/ 3677799 w 11267440"/>
              <a:gd name="connsiteY6" fmla="*/ 2139696 h 2139696"/>
              <a:gd name="connsiteX7" fmla="*/ 0 w 11267440"/>
              <a:gd name="connsiteY7" fmla="*/ 2139696 h 2139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67440" h="2139696">
                <a:moveTo>
                  <a:pt x="3783068" y="0"/>
                </a:moveTo>
                <a:lnTo>
                  <a:pt x="11267440" y="0"/>
                </a:lnTo>
                <a:lnTo>
                  <a:pt x="11267440" y="2139696"/>
                </a:lnTo>
                <a:lnTo>
                  <a:pt x="3783068" y="2139696"/>
                </a:lnTo>
                <a:close/>
                <a:moveTo>
                  <a:pt x="0" y="0"/>
                </a:moveTo>
                <a:lnTo>
                  <a:pt x="3677799" y="0"/>
                </a:lnTo>
                <a:lnTo>
                  <a:pt x="3677799" y="2139696"/>
                </a:lnTo>
                <a:lnTo>
                  <a:pt x="0" y="2139696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rtlCol="0" anchor="t" anchorCtr="0">
            <a:noAutofit/>
          </a:bodyPr>
          <a:lstStyle>
            <a:lvl1pPr marL="0" indent="0" algn="ctr">
              <a:buNone/>
              <a:defRPr lang="ru-RU"/>
            </a:lvl1pPr>
          </a:lstStyle>
          <a:p>
            <a:pPr rtl="0"/>
            <a:r>
              <a:rPr lang="ru-RU"/>
              <a:t>Щелкните, чтобы добавить рисунок</a:t>
            </a:r>
          </a:p>
        </p:txBody>
      </p:sp>
      <p:sp>
        <p:nvSpPr>
          <p:cNvPr id="7" name="Объект 5">
            <a:extLst>
              <a:ext uri="{FF2B5EF4-FFF2-40B4-BE49-F238E27FC236}">
                <a16:creationId xmlns:a16="http://schemas.microsoft.com/office/drawing/2014/main" id="{135EE74D-5A60-B83C-5C2D-7B6FEA778FCB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4305827" y="2878091"/>
            <a:ext cx="7418813" cy="3440485"/>
          </a:xfrm>
        </p:spPr>
        <p:txBody>
          <a:bodyPr rtlCol="0" anchor="ctr" anchorCtr="0">
            <a:normAutofit/>
          </a:bodyPr>
          <a:lstStyle>
            <a:lvl1pPr marL="283464" indent="-283464">
              <a:buFont typeface="Arial" panose="020B0604020202020204" pitchFamily="34" charset="0"/>
              <a:buChar char="•"/>
              <a:defRPr lang="ru-RU"/>
            </a:lvl1pPr>
            <a:lvl2pPr marL="283464" indent="-283464">
              <a:buFont typeface="Arial" panose="020B0604020202020204" pitchFamily="34" charset="0"/>
              <a:buChar char="•"/>
              <a:defRPr lang="ru-RU"/>
            </a:lvl2pPr>
            <a:lvl3pPr marL="283464" indent="-283464">
              <a:buFont typeface="Arial" panose="020B0604020202020204" pitchFamily="34" charset="0"/>
              <a:buChar char="•"/>
              <a:defRPr lang="ru-RU"/>
            </a:lvl3pPr>
            <a:lvl4pPr marL="283464" indent="-283464">
              <a:buFont typeface="Arial" panose="020B0604020202020204" pitchFamily="34" charset="0"/>
              <a:buChar char="•"/>
              <a:defRPr lang="ru-RU"/>
            </a:lvl4pPr>
            <a:lvl5pPr marL="283464" indent="-283464">
              <a:buFont typeface="Arial" panose="020B0604020202020204" pitchFamily="34" charset="0"/>
              <a:buChar char="•"/>
              <a:defRPr lang="ru-RU"/>
            </a:lvl5pPr>
          </a:lstStyle>
          <a:p>
            <a:pPr lvl="0" rtl="0"/>
            <a:r>
              <a:rPr lang="ru-RU"/>
              <a:t>Текст слайда 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10" name="Нижний колонтитул 9">
            <a:extLst>
              <a:ext uri="{FF2B5EF4-FFF2-40B4-BE49-F238E27FC236}">
                <a16:creationId xmlns:a16="http://schemas.microsoft.com/office/drawing/2014/main" id="{2BCF1FAD-0BAD-2574-3352-B152DF76C150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9" name="Дата 8">
            <a:extLst>
              <a:ext uri="{FF2B5EF4-FFF2-40B4-BE49-F238E27FC236}">
                <a16:creationId xmlns:a16="http://schemas.microsoft.com/office/drawing/2014/main" id="{EC328E41-645E-D257-FFF3-93344A8E4FA5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20ГГ</a:t>
            </a:r>
            <a:endParaRPr lang="ru-RU" dirty="0"/>
          </a:p>
        </p:txBody>
      </p:sp>
      <p:sp>
        <p:nvSpPr>
          <p:cNvPr id="14" name="Номер слайда 13">
            <a:extLst>
              <a:ext uri="{FF2B5EF4-FFF2-40B4-BE49-F238E27FC236}">
                <a16:creationId xmlns:a16="http://schemas.microsoft.com/office/drawing/2014/main" id="{DEF9E45A-6561-C074-14CE-B3B63476D221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0672130" y="6423914"/>
            <a:ext cx="1052510" cy="365125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fld id="{3A98EE3D-8CD1-4C3F-BD1C-C98C9596463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73077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 содержимого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690880"/>
            <a:ext cx="11267440" cy="1143000"/>
          </a:xfrm>
        </p:spPr>
        <p:txBody>
          <a:bodyPr rtlCol="0"/>
          <a:lstStyle>
            <a:lvl1pPr>
              <a:defRPr lang="ru-RU"/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9" name="Объект 3">
            <a:extLst>
              <a:ext uri="{FF2B5EF4-FFF2-40B4-BE49-F238E27FC236}">
                <a16:creationId xmlns:a16="http://schemas.microsoft.com/office/drawing/2014/main" id="{ECA520B1-DC84-A47D-1F5E-CCD567EB2D86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457200" y="2187362"/>
            <a:ext cx="3657600" cy="3633047"/>
          </a:xfrm>
        </p:spPr>
        <p:txBody>
          <a:bodyPr rtlCol="0" anchor="t">
            <a:normAutofit/>
          </a:bodyPr>
          <a:lstStyle>
            <a:lvl1pPr marL="342900" indent="-342900">
              <a:buFont typeface="+mj-lt"/>
              <a:buAutoNum type="arabicPeriod"/>
              <a:defRPr lang="ru-RU" sz="1800"/>
            </a:lvl1pPr>
            <a:lvl2pPr marL="914400" indent="-342900">
              <a:buFont typeface="+mj-lt"/>
              <a:buAutoNum type="alphaLcPeriod"/>
              <a:defRPr lang="ru-RU" sz="1800"/>
            </a:lvl2pPr>
            <a:lvl3pPr marL="1371600" indent="-342900">
              <a:buFont typeface="+mj-lt"/>
              <a:buAutoNum type="arabicPeriod"/>
              <a:defRPr lang="ru-RU" sz="1800"/>
            </a:lvl3pPr>
            <a:lvl4pPr marL="1600200" indent="-342900">
              <a:buFont typeface="+mj-lt"/>
              <a:buAutoNum type="alphaLcParenR"/>
              <a:defRPr lang="ru-RU" sz="1800"/>
            </a:lvl4pPr>
            <a:lvl5pPr marL="2057400" indent="-400050">
              <a:buFont typeface="+mj-lt"/>
              <a:buAutoNum type="romanLcPeriod"/>
              <a:defRPr lang="ru-RU" sz="1800"/>
            </a:lvl5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4282437" y="2187361"/>
            <a:ext cx="7442203" cy="3633047"/>
          </a:xfrm>
        </p:spPr>
        <p:txBody>
          <a:bodyPr rtlCol="0" anchor="t">
            <a:normAutofit/>
          </a:bodyPr>
          <a:lstStyle>
            <a:lvl1pPr marL="0" indent="0">
              <a:buNone/>
              <a:defRPr lang="ru-RU" sz="1800"/>
            </a:lvl1pPr>
            <a:lvl2pPr marL="0">
              <a:defRPr lang="ru-RU" sz="1800"/>
            </a:lvl2pPr>
            <a:lvl3pPr marL="548640">
              <a:defRPr lang="ru-RU" sz="1800"/>
            </a:lvl3pPr>
            <a:lvl4pPr marL="822960">
              <a:defRPr lang="ru-RU" sz="1800"/>
            </a:lvl4pPr>
            <a:lvl5pPr marL="1097280">
              <a:defRPr lang="ru-RU" sz="1800"/>
            </a:lvl5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23914"/>
            <a:ext cx="7041202" cy="365125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20XX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558300" y="6423914"/>
            <a:ext cx="1166340" cy="365125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fld id="{3A98EE3D-8CD1-4C3F-BD1C-C98C9596463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53261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+ подзаголовок + рисунок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772C41-A024-2F33-1F04-21E003FA72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08219" y="741363"/>
            <a:ext cx="5626579" cy="1286219"/>
          </a:xfrm>
        </p:spPr>
        <p:txBody>
          <a:bodyPr rtlCol="0" anchor="b">
            <a:noAutofit/>
          </a:bodyPr>
          <a:lstStyle>
            <a:lvl1pPr algn="l">
              <a:defRPr lang="ru-RU" sz="280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FCBE840D-FAED-31D9-AF31-112670D0FA2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7200" y="761684"/>
            <a:ext cx="5171440" cy="5662230"/>
          </a:xfrm>
          <a:custGeom>
            <a:avLst/>
            <a:gdLst>
              <a:gd name="connsiteX0" fmla="*/ 0 w 5171440"/>
              <a:gd name="connsiteY0" fmla="*/ 5056400 h 5662230"/>
              <a:gd name="connsiteX1" fmla="*/ 3685975 w 5171440"/>
              <a:gd name="connsiteY1" fmla="*/ 5056400 h 5662230"/>
              <a:gd name="connsiteX2" fmla="*/ 3685975 w 5171440"/>
              <a:gd name="connsiteY2" fmla="*/ 5662230 h 5662230"/>
              <a:gd name="connsiteX3" fmla="*/ 0 w 5171440"/>
              <a:gd name="connsiteY3" fmla="*/ 5662230 h 5662230"/>
              <a:gd name="connsiteX4" fmla="*/ 3789884 w 5171440"/>
              <a:gd name="connsiteY4" fmla="*/ 0 h 5662230"/>
              <a:gd name="connsiteX5" fmla="*/ 5171440 w 5171440"/>
              <a:gd name="connsiteY5" fmla="*/ 0 h 5662230"/>
              <a:gd name="connsiteX6" fmla="*/ 5171440 w 5171440"/>
              <a:gd name="connsiteY6" fmla="*/ 5662230 h 5662230"/>
              <a:gd name="connsiteX7" fmla="*/ 3789884 w 5171440"/>
              <a:gd name="connsiteY7" fmla="*/ 5662230 h 5662230"/>
              <a:gd name="connsiteX8" fmla="*/ 3789884 w 5171440"/>
              <a:gd name="connsiteY8" fmla="*/ 5056400 h 5662230"/>
              <a:gd name="connsiteX9" fmla="*/ 5168980 w 5171440"/>
              <a:gd name="connsiteY9" fmla="*/ 5056400 h 5662230"/>
              <a:gd name="connsiteX10" fmla="*/ 5168980 w 5171440"/>
              <a:gd name="connsiteY10" fmla="*/ 4956108 h 5662230"/>
              <a:gd name="connsiteX11" fmla="*/ 3789884 w 5171440"/>
              <a:gd name="connsiteY11" fmla="*/ 4956108 h 5662230"/>
              <a:gd name="connsiteX12" fmla="*/ 0 w 5171440"/>
              <a:gd name="connsiteY12" fmla="*/ 0 h 5662230"/>
              <a:gd name="connsiteX13" fmla="*/ 3685975 w 5171440"/>
              <a:gd name="connsiteY13" fmla="*/ 0 h 5662230"/>
              <a:gd name="connsiteX14" fmla="*/ 3685975 w 5171440"/>
              <a:gd name="connsiteY14" fmla="*/ 4956108 h 5662230"/>
              <a:gd name="connsiteX15" fmla="*/ 0 w 5171440"/>
              <a:gd name="connsiteY15" fmla="*/ 4956108 h 5662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71440" h="5662230">
                <a:moveTo>
                  <a:pt x="0" y="5056400"/>
                </a:moveTo>
                <a:lnTo>
                  <a:pt x="3685975" y="5056400"/>
                </a:lnTo>
                <a:lnTo>
                  <a:pt x="3685975" y="5662230"/>
                </a:lnTo>
                <a:lnTo>
                  <a:pt x="0" y="5662230"/>
                </a:lnTo>
                <a:close/>
                <a:moveTo>
                  <a:pt x="3789884" y="0"/>
                </a:moveTo>
                <a:lnTo>
                  <a:pt x="5171440" y="0"/>
                </a:lnTo>
                <a:lnTo>
                  <a:pt x="5171440" y="5662230"/>
                </a:lnTo>
                <a:lnTo>
                  <a:pt x="3789884" y="5662230"/>
                </a:lnTo>
                <a:lnTo>
                  <a:pt x="3789884" y="5056400"/>
                </a:lnTo>
                <a:lnTo>
                  <a:pt x="5168980" y="5056400"/>
                </a:lnTo>
                <a:lnTo>
                  <a:pt x="5168980" y="4956108"/>
                </a:lnTo>
                <a:lnTo>
                  <a:pt x="3789884" y="4956108"/>
                </a:lnTo>
                <a:close/>
                <a:moveTo>
                  <a:pt x="0" y="0"/>
                </a:moveTo>
                <a:lnTo>
                  <a:pt x="3685975" y="0"/>
                </a:lnTo>
                <a:lnTo>
                  <a:pt x="3685975" y="4956108"/>
                </a:lnTo>
                <a:lnTo>
                  <a:pt x="0" y="4956108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rtlCol="0">
            <a:noAutofit/>
          </a:bodyPr>
          <a:lstStyle>
            <a:defPPr>
              <a:defRPr lang="ru-RU"/>
            </a:def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id="{1E22983C-26B8-DE15-E309-D0E93B8C699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106160" y="2235200"/>
            <a:ext cx="5628639" cy="4188713"/>
          </a:xfrm>
        </p:spPr>
        <p:txBody>
          <a:bodyPr rtlCol="0" anchor="t" anchorCtr="0">
            <a:normAutofit/>
          </a:bodyPr>
          <a:lstStyle>
            <a:lvl1pPr>
              <a:defRPr lang="ru-RU" sz="2000">
                <a:solidFill>
                  <a:schemeClr val="tx2"/>
                </a:solidFill>
              </a:defRPr>
            </a:lvl1pPr>
            <a:lvl2pPr>
              <a:defRPr lang="ru-RU" sz="1800">
                <a:solidFill>
                  <a:schemeClr val="tx2"/>
                </a:solidFill>
              </a:defRPr>
            </a:lvl2pPr>
            <a:lvl3pPr>
              <a:defRPr lang="ru-RU" sz="1600">
                <a:solidFill>
                  <a:schemeClr val="tx2"/>
                </a:solidFill>
              </a:defRPr>
            </a:lvl3pPr>
            <a:lvl4pPr>
              <a:defRPr lang="ru-RU" sz="1400">
                <a:solidFill>
                  <a:schemeClr val="tx2"/>
                </a:solidFill>
              </a:defRPr>
            </a:lvl4pPr>
            <a:lvl5pPr>
              <a:defRPr lang="ru-RU" sz="1400">
                <a:solidFill>
                  <a:schemeClr val="tx2"/>
                </a:solidFill>
              </a:defRPr>
            </a:lvl5pPr>
            <a:lvl6pPr>
              <a:defRPr lang="ru-RU" sz="1400">
                <a:solidFill>
                  <a:schemeClr val="tx2"/>
                </a:solidFill>
              </a:defRPr>
            </a:lvl6pPr>
            <a:lvl7pPr>
              <a:defRPr lang="ru-RU" sz="1400">
                <a:solidFill>
                  <a:schemeClr val="tx2"/>
                </a:solidFill>
              </a:defRPr>
            </a:lvl7pPr>
            <a:lvl8pPr>
              <a:defRPr lang="ru-RU" sz="1400">
                <a:solidFill>
                  <a:schemeClr val="tx2"/>
                </a:solidFill>
              </a:defRPr>
            </a:lvl8pPr>
            <a:lvl9pPr>
              <a:defRPr lang="ru-RU" sz="1400">
                <a:solidFill>
                  <a:schemeClr val="tx2"/>
                </a:solidFill>
              </a:defRPr>
            </a:lvl9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957D599-49CF-19FE-6D86-C5EDB765F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0070940-5919-2C95-2278-32E50BF14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20ГГ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8931DF1-1C8D-86B9-BFDD-098FFC00F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2289" y="6423914"/>
            <a:ext cx="1052510" cy="365125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fld id="{CBD12358-51D2-46B3-9BDE-DF29528B945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3645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A58609-B903-4342-BE5B-91B8A68A4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5FDD726-F37B-46C7-9CBB-5D8CDB0FDF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9D43BA0-9761-488E-9349-9F0FC14CA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DD882-6DCA-4E07-8548-63CE60B2E5E3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3F0F6B4-4002-46FB-BC7A-F4880C7CC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D99BEE-0B5B-492C-A77D-0E8976A01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61C20-4BE6-4312-A739-C5072437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01089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 объекта содержимого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690880"/>
            <a:ext cx="11267440" cy="1143000"/>
          </a:xfrm>
        </p:spPr>
        <p:txBody>
          <a:bodyPr rtlCol="0"/>
          <a:lstStyle>
            <a:lvl1pPr>
              <a:defRPr lang="ru-RU"/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457200" y="2318490"/>
            <a:ext cx="7371083" cy="3633047"/>
          </a:xfrm>
        </p:spPr>
        <p:txBody>
          <a:bodyPr rtlCol="0" anchor="t">
            <a:normAutofit/>
          </a:bodyPr>
          <a:lstStyle>
            <a:lvl1pPr marL="0" indent="0">
              <a:buNone/>
              <a:defRPr lang="ru-RU" sz="1800"/>
            </a:lvl1pPr>
            <a:lvl2pPr marL="0">
              <a:defRPr lang="ru-RU" sz="1800"/>
            </a:lvl2pPr>
            <a:lvl3pPr marL="548640">
              <a:defRPr lang="ru-RU" sz="1800"/>
            </a:lvl3pPr>
            <a:lvl4pPr marL="822960">
              <a:defRPr lang="ru-RU" sz="1800"/>
            </a:lvl4pPr>
            <a:lvl5pPr marL="1097280">
              <a:defRPr lang="ru-RU" sz="1800"/>
            </a:lvl5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9" name="Объект 3">
            <a:extLst>
              <a:ext uri="{FF2B5EF4-FFF2-40B4-BE49-F238E27FC236}">
                <a16:creationId xmlns:a16="http://schemas.microsoft.com/office/drawing/2014/main" id="{8E6EDC6B-B9AA-A4D9-A782-C38A0F84F63F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7993378" y="2318490"/>
            <a:ext cx="3731262" cy="3633047"/>
          </a:xfrm>
        </p:spPr>
        <p:txBody>
          <a:bodyPr rtlCol="0" anchor="t">
            <a:normAutofit/>
          </a:bodyPr>
          <a:lstStyle>
            <a:lvl1pPr marL="0" indent="-342900">
              <a:buFont typeface="+mj-lt"/>
              <a:buAutoNum type="arabicPeriod"/>
              <a:defRPr lang="ru-RU" sz="1800"/>
            </a:lvl1pPr>
            <a:lvl2pPr marL="914400" indent="-342900">
              <a:buFont typeface="+mj-lt"/>
              <a:buAutoNum type="alphaLcPeriod"/>
              <a:defRPr lang="ru-RU" sz="1800"/>
            </a:lvl2pPr>
            <a:lvl3pPr marL="1371600" indent="-342900">
              <a:buFont typeface="+mj-lt"/>
              <a:buAutoNum type="arabicPeriod"/>
              <a:defRPr lang="ru-RU" sz="1800"/>
            </a:lvl3pPr>
            <a:lvl4pPr marL="1600200" indent="-342900">
              <a:buFont typeface="+mj-lt"/>
              <a:buAutoNum type="alphaLcParenR"/>
              <a:defRPr lang="ru-RU" sz="1800"/>
            </a:lvl4pPr>
            <a:lvl5pPr marL="2057400" indent="-400050">
              <a:buFont typeface="+mj-lt"/>
              <a:buAutoNum type="romanLcPeriod"/>
              <a:defRPr lang="ru-RU" sz="1800"/>
            </a:lvl5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23914"/>
            <a:ext cx="7041202" cy="365125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20XX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558300" y="6423914"/>
            <a:ext cx="1166340" cy="365125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fld id="{3A98EE3D-8CD1-4C3F-BD1C-C98C9596463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688101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ключ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D0F196A1-2430-4797-B656-A38302FAF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151" y="666984"/>
            <a:ext cx="3672970" cy="2125911"/>
          </a:xfrm>
        </p:spPr>
        <p:txBody>
          <a:bodyPr rtlCol="0">
            <a:noAutofit/>
          </a:bodyPr>
          <a:lstStyle>
            <a:lvl1pPr algn="l">
              <a:defRPr lang="ru-RU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2" name="Объект 5">
            <a:extLst>
              <a:ext uri="{FF2B5EF4-FFF2-40B4-BE49-F238E27FC236}">
                <a16:creationId xmlns:a16="http://schemas.microsoft.com/office/drawing/2014/main" id="{5A0AD703-0A43-5323-CCB2-832D424EF2DB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462151" y="2862479"/>
            <a:ext cx="3672970" cy="3491849"/>
          </a:xfrm>
        </p:spPr>
        <p:txBody>
          <a:bodyPr rtlCol="0" anchor="t" anchorCtr="0">
            <a:normAutofit/>
          </a:bodyPr>
          <a:lstStyle>
            <a:lvl1pPr marL="0" indent="0">
              <a:buNone/>
              <a:defRPr lang="ru-RU"/>
            </a:lvl1pPr>
          </a:lstStyle>
          <a:p>
            <a:pPr lvl="0" rtl="0"/>
            <a:r>
              <a:rPr lang="ru-RU" noProof="0"/>
              <a:t>Текст слайда 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id="{4627B629-9CBE-3ECF-2D88-F07AACD0374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231970" y="666985"/>
            <a:ext cx="7497880" cy="5687344"/>
          </a:xfrm>
          <a:custGeom>
            <a:avLst/>
            <a:gdLst>
              <a:gd name="connsiteX0" fmla="*/ 3803282 w 7497880"/>
              <a:gd name="connsiteY0" fmla="*/ 0 h 5687344"/>
              <a:gd name="connsiteX1" fmla="*/ 7497880 w 7497880"/>
              <a:gd name="connsiteY1" fmla="*/ 0 h 5687344"/>
              <a:gd name="connsiteX2" fmla="*/ 7497880 w 7497880"/>
              <a:gd name="connsiteY2" fmla="*/ 4581885 h 5687344"/>
              <a:gd name="connsiteX3" fmla="*/ 3803282 w 7497880"/>
              <a:gd name="connsiteY3" fmla="*/ 4581885 h 5687344"/>
              <a:gd name="connsiteX4" fmla="*/ 0 w 7497880"/>
              <a:gd name="connsiteY4" fmla="*/ 0 h 5687344"/>
              <a:gd name="connsiteX5" fmla="*/ 3699373 w 7497880"/>
              <a:gd name="connsiteY5" fmla="*/ 0 h 5687344"/>
              <a:gd name="connsiteX6" fmla="*/ 3699373 w 7497880"/>
              <a:gd name="connsiteY6" fmla="*/ 4581885 h 5687344"/>
              <a:gd name="connsiteX7" fmla="*/ 2 w 7497880"/>
              <a:gd name="connsiteY7" fmla="*/ 4581885 h 5687344"/>
              <a:gd name="connsiteX8" fmla="*/ 2 w 7497880"/>
              <a:gd name="connsiteY8" fmla="*/ 4679200 h 5687344"/>
              <a:gd name="connsiteX9" fmla="*/ 3699373 w 7497880"/>
              <a:gd name="connsiteY9" fmla="*/ 4679200 h 5687344"/>
              <a:gd name="connsiteX10" fmla="*/ 3699373 w 7497880"/>
              <a:gd name="connsiteY10" fmla="*/ 5679350 h 5687344"/>
              <a:gd name="connsiteX11" fmla="*/ 3803282 w 7497880"/>
              <a:gd name="connsiteY11" fmla="*/ 5679350 h 5687344"/>
              <a:gd name="connsiteX12" fmla="*/ 3803282 w 7497880"/>
              <a:gd name="connsiteY12" fmla="*/ 4679200 h 5687344"/>
              <a:gd name="connsiteX13" fmla="*/ 7497880 w 7497880"/>
              <a:gd name="connsiteY13" fmla="*/ 4679200 h 5687344"/>
              <a:gd name="connsiteX14" fmla="*/ 7497880 w 7497880"/>
              <a:gd name="connsiteY14" fmla="*/ 5687344 h 5687344"/>
              <a:gd name="connsiteX15" fmla="*/ 0 w 7497880"/>
              <a:gd name="connsiteY15" fmla="*/ 5687344 h 5687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497880" h="5687344">
                <a:moveTo>
                  <a:pt x="3803282" y="0"/>
                </a:moveTo>
                <a:lnTo>
                  <a:pt x="7497880" y="0"/>
                </a:lnTo>
                <a:lnTo>
                  <a:pt x="7497880" y="4581885"/>
                </a:lnTo>
                <a:lnTo>
                  <a:pt x="3803282" y="4581885"/>
                </a:lnTo>
                <a:close/>
                <a:moveTo>
                  <a:pt x="0" y="0"/>
                </a:moveTo>
                <a:lnTo>
                  <a:pt x="3699373" y="0"/>
                </a:lnTo>
                <a:lnTo>
                  <a:pt x="3699373" y="4581885"/>
                </a:lnTo>
                <a:lnTo>
                  <a:pt x="2" y="4581885"/>
                </a:lnTo>
                <a:lnTo>
                  <a:pt x="2" y="4679200"/>
                </a:lnTo>
                <a:lnTo>
                  <a:pt x="3699373" y="4679200"/>
                </a:lnTo>
                <a:lnTo>
                  <a:pt x="3699373" y="5679350"/>
                </a:lnTo>
                <a:lnTo>
                  <a:pt x="3803282" y="5679350"/>
                </a:lnTo>
                <a:lnTo>
                  <a:pt x="3803282" y="4679200"/>
                </a:lnTo>
                <a:lnTo>
                  <a:pt x="7497880" y="4679200"/>
                </a:lnTo>
                <a:lnTo>
                  <a:pt x="7497880" y="5687344"/>
                </a:lnTo>
                <a:lnTo>
                  <a:pt x="0" y="5687344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rtlCol="0" anchor="t">
            <a:noAutofit/>
          </a:bodyPr>
          <a:lstStyle>
            <a:lvl1pPr marL="0" indent="0" algn="ctr">
              <a:buNone/>
              <a:defRPr lang="ru-RU"/>
            </a:lvl1pPr>
          </a:lstStyle>
          <a:p>
            <a:pPr rtl="0"/>
            <a:r>
              <a:rPr lang="ru-RU" noProof="0"/>
              <a:t>Щелкните, чтобы добавить рисунок</a:t>
            </a:r>
          </a:p>
        </p:txBody>
      </p:sp>
      <p:sp>
        <p:nvSpPr>
          <p:cNvPr id="6" name="Дата 5">
            <a:extLst>
              <a:ext uri="{FF2B5EF4-FFF2-40B4-BE49-F238E27FC236}">
                <a16:creationId xmlns:a16="http://schemas.microsoft.com/office/drawing/2014/main" id="{90DD7D93-4C4D-E385-9F8C-40536F0BDEA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noProof="0"/>
              <a:t>20ГГ</a:t>
            </a:r>
            <a:endParaRPr lang="ru-RU" noProof="0" dirty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BC99FA72-244D-9DC3-C9B7-E7DAD50A01F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noProof="0" dirty="0"/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725A4F6F-66FD-CDA5-7F8F-F5FD6382CFC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677340" y="6423914"/>
            <a:ext cx="1052510" cy="365125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fld id="{3A98EE3D-8CD1-4C3F-BD1C-C98C9596463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59122790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>
            <a:extLst>
              <a:ext uri="{FF2B5EF4-FFF2-40B4-BE49-F238E27FC236}">
                <a16:creationId xmlns:a16="http://schemas.microsoft.com/office/drawing/2014/main" id="{04EDE807-0B0D-AB17-AEC5-973B84682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20ГГ</a:t>
            </a:r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4D96F4F-F3DC-87D8-C13D-6619F4CD7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2D73CFE-935B-6D65-59E2-60B4C0A28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3A98EE3D-8CD1-4C3F-BD1C-C98C9596463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1838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7F1D0D-1E3F-4BF1-8595-03ED8EB54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036635D-8531-4F84-9E73-8442C5825E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E14EA7B-7D45-4137-A4A0-565E50EBB0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816E552-FC74-4D8E-B788-64C82A720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DD882-6DCA-4E07-8548-63CE60B2E5E3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B332F4A-E613-44B2-9793-536FAD956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6D2FF1A-EAF3-4203-9C43-BAD51AFF0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61C20-4BE6-4312-A739-C5072437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5169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08FCC2-7768-4C99-BDD1-6703B5E59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27B7AD-8969-4D23-A6AE-46D3B721FB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1A28844-FBF4-40C3-8E0F-4105EDA08E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3BC6A25-2FC9-4199-8311-51C8CF4687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E62F07E-91FC-4B18-8C5D-772E3B9897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3F9FA98-DE41-4F8A-8029-5E8DBDCB9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DD882-6DCA-4E07-8548-63CE60B2E5E3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C306E3F-6136-4393-9918-A76CCA69F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90C6261-4EB4-4D29-8B59-2CF9C295E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61C20-4BE6-4312-A739-C5072437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6580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BBB83A-B1AB-4F33-8C36-0BBDCD6B4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D8FCFD4-78FC-4496-A826-4160AD723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DD882-6DCA-4E07-8548-63CE60B2E5E3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4F0A476-8ECC-4E39-89C3-03AD9BDFF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F9A841A-97C8-4678-BA95-11EC4F314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61C20-4BE6-4312-A739-C5072437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285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FA53E8A-E71A-455E-BDCA-3DE65951C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DD882-6DCA-4E07-8548-63CE60B2E5E3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E3A6CA8-6FB6-4F81-900F-3268164D6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83B7A22-F0BE-445C-9106-3764EDCC2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61C20-4BE6-4312-A739-C5072437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301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DCC726-43C7-4B6A-B1BA-596ECCFF0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CFC1B6F-A7AC-43CD-9E70-51A2063973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BA412A7-0B39-49D0-9030-163BF9E81C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D8F533C-434D-463B-857F-9E2D70519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DD882-6DCA-4E07-8548-63CE60B2E5E3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BC77FDB-EC38-48BC-BDB1-39B8F5068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B9C86DA-CA99-4D3C-AFEF-FEFE289C2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61C20-4BE6-4312-A739-C5072437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9288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121126-C933-4DBA-ACD5-5B9950F87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68CB572-9CBA-4D45-9D28-F22A90A31D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85BCC4C-40F6-474A-BD13-F77B5B77C7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F5E8571-6504-436B-B3F1-A24EC2D37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DD882-6DCA-4E07-8548-63CE60B2E5E3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7416B6F-1537-40CA-852E-15FF4C315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018BDB3-7D2F-4709-9989-F6C9937DA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61C20-4BE6-4312-A739-C5072437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9663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1BE59C-12F8-44B9-A8B8-1FBED2C70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9D856C1-967F-498A-8D2B-9F36CC4846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D7F0F1F-126C-4691-B977-79CCC12F01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DD882-6DCA-4E07-8548-63CE60B2E5E3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C2B422-B43D-4E35-A346-701604ED4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A3ACA96-EFB2-4886-8D05-566A122CA1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061C20-4BE6-4312-A739-C5072437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0433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783357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1DFDA9-C0CE-4A60-A531-05EFDBD31890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4F3ED6-3593-4A2C-992C-469E35F090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5689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 dirty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ru-RU"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dirty="0"/>
              <a:t>20XX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57200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ru-RU" sz="9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ru-RU"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FE284FBA-8100-A68A-E505-8394037280E3}"/>
              </a:ext>
            </a:extLst>
          </p:cNvPr>
          <p:cNvGrpSpPr/>
          <p:nvPr userDrawn="1"/>
        </p:nvGrpSpPr>
        <p:grpSpPr>
          <a:xfrm>
            <a:off x="428696" y="482137"/>
            <a:ext cx="11301155" cy="81191"/>
            <a:chOff x="428696" y="482137"/>
            <a:chExt cx="11301155" cy="81191"/>
          </a:xfrm>
        </p:grpSpPr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33D76077-2232-20C1-A39F-D53FF37F23AD}"/>
                </a:ext>
              </a:extLst>
            </p:cNvPr>
            <p:cNvSpPr/>
            <p:nvPr/>
          </p:nvSpPr>
          <p:spPr>
            <a:xfrm flipV="1">
              <a:off x="428696" y="482137"/>
              <a:ext cx="3703321" cy="81191"/>
            </a:xfrm>
            <a:prstGeom prst="rect">
              <a:avLst/>
            </a:prstGeom>
            <a:solidFill>
              <a:schemeClr val="accent3"/>
            </a:solidFill>
            <a:ln w="539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</a:lstStyle>
            <a:p>
              <a:pPr algn="ctr" rtl="0"/>
              <a:endParaRPr lang="ru-RU" dirty="0"/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23E564DB-C879-75FB-127D-6BEDFDDFE5E9}"/>
                </a:ext>
              </a:extLst>
            </p:cNvPr>
            <p:cNvSpPr/>
            <p:nvPr/>
          </p:nvSpPr>
          <p:spPr>
            <a:xfrm flipV="1">
              <a:off x="4235926" y="482137"/>
              <a:ext cx="3703321" cy="81191"/>
            </a:xfrm>
            <a:prstGeom prst="rect">
              <a:avLst/>
            </a:prstGeom>
            <a:solidFill>
              <a:schemeClr val="accent1"/>
            </a:solidFill>
            <a:ln w="539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</a:lstStyle>
            <a:p>
              <a:pPr algn="ctr" rtl="0"/>
              <a:endParaRPr lang="ru-RU" dirty="0"/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2596683C-B322-4FC1-A3A3-337211F501AE}"/>
                </a:ext>
              </a:extLst>
            </p:cNvPr>
            <p:cNvSpPr/>
            <p:nvPr/>
          </p:nvSpPr>
          <p:spPr>
            <a:xfrm flipV="1">
              <a:off x="8026530" y="482137"/>
              <a:ext cx="3703321" cy="81191"/>
            </a:xfrm>
            <a:prstGeom prst="rect">
              <a:avLst/>
            </a:prstGeom>
            <a:solidFill>
              <a:schemeClr val="accent4"/>
            </a:solidFill>
            <a:ln w="539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</a:lstStyle>
            <a:p>
              <a:pPr algn="ctr" rtl="0"/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1073525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2" r:id="rId9"/>
    <p:sldLayoutId id="2147483683" r:id="rId10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lang="ru-RU" sz="2800" b="0" kern="1200" cap="all">
          <a:solidFill>
            <a:schemeClr val="tx1">
              <a:lumMod val="75000"/>
              <a:lumOff val="25000"/>
            </a:schemeClr>
          </a:solidFill>
          <a:latin typeface="+mj-cs"/>
          <a:ea typeface="+mj-ea"/>
          <a:cs typeface="+mj-cs"/>
        </a:defRPr>
      </a:lvl1pPr>
      <a:lvl2pPr eaLnBrk="1" hangingPunct="1">
        <a:defRPr lang="ru-RU">
          <a:solidFill>
            <a:schemeClr val="tx2"/>
          </a:solidFill>
        </a:defRPr>
      </a:lvl2pPr>
      <a:lvl3pPr eaLnBrk="1" hangingPunct="1">
        <a:defRPr lang="ru-RU">
          <a:solidFill>
            <a:schemeClr val="tx2"/>
          </a:solidFill>
        </a:defRPr>
      </a:lvl3pPr>
      <a:lvl4pPr eaLnBrk="1" hangingPunct="1">
        <a:defRPr lang="ru-RU">
          <a:solidFill>
            <a:schemeClr val="tx2"/>
          </a:solidFill>
        </a:defRPr>
      </a:lvl4pPr>
      <a:lvl5pPr eaLnBrk="1" hangingPunct="1">
        <a:defRPr lang="ru-RU">
          <a:solidFill>
            <a:schemeClr val="tx2"/>
          </a:solidFill>
        </a:defRPr>
      </a:lvl5pPr>
      <a:lvl6pPr eaLnBrk="1" hangingPunct="1">
        <a:defRPr lang="ru-RU">
          <a:solidFill>
            <a:schemeClr val="tx2"/>
          </a:solidFill>
        </a:defRPr>
      </a:lvl6pPr>
      <a:lvl7pPr eaLnBrk="1" hangingPunct="1">
        <a:defRPr lang="ru-RU">
          <a:solidFill>
            <a:schemeClr val="tx2"/>
          </a:solidFill>
        </a:defRPr>
      </a:lvl7pPr>
      <a:lvl8pPr eaLnBrk="1" hangingPunct="1">
        <a:defRPr lang="ru-RU">
          <a:solidFill>
            <a:schemeClr val="tx2"/>
          </a:solidFill>
        </a:defRPr>
      </a:lvl8pPr>
      <a:lvl9pPr eaLnBrk="1" hangingPunct="1">
        <a:defRPr lang="ru-RU"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lang="ru-RU" sz="1800" kern="1200">
          <a:solidFill>
            <a:schemeClr val="tx1">
              <a:lumMod val="75000"/>
              <a:lumOff val="25000"/>
            </a:schemeClr>
          </a:solidFill>
          <a:latin typeface="+mn-cs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lang="ru-RU" sz="1600" kern="1200">
          <a:solidFill>
            <a:schemeClr val="tx1">
              <a:lumMod val="75000"/>
              <a:lumOff val="25000"/>
            </a:schemeClr>
          </a:solidFill>
          <a:latin typeface="+mn-cs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lang="ru-RU" sz="1400" kern="1200">
          <a:solidFill>
            <a:schemeClr val="tx1">
              <a:lumMod val="75000"/>
              <a:lumOff val="25000"/>
            </a:schemeClr>
          </a:solidFill>
          <a:latin typeface="+mn-cs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lang="ru-RU" sz="1200" kern="1200">
          <a:solidFill>
            <a:schemeClr val="tx1">
              <a:lumMod val="75000"/>
              <a:lumOff val="25000"/>
            </a:schemeClr>
          </a:solidFill>
          <a:latin typeface="+mn-cs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lang="ru-RU" sz="1200" kern="1200">
          <a:solidFill>
            <a:schemeClr val="tx1">
              <a:lumMod val="75000"/>
              <a:lumOff val="25000"/>
            </a:schemeClr>
          </a:solidFill>
          <a:latin typeface="+mn-cs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lang="ru-RU" sz="1200" kern="1200">
          <a:solidFill>
            <a:schemeClr val="tx2"/>
          </a:solidFill>
          <a:latin typeface="+mn-cs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lang="ru-RU" sz="1200" kern="1200">
          <a:solidFill>
            <a:schemeClr val="tx2"/>
          </a:solidFill>
          <a:latin typeface="+mn-cs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lang="ru-RU" sz="1200" kern="1200">
          <a:solidFill>
            <a:schemeClr val="tx2"/>
          </a:solidFill>
          <a:latin typeface="+mn-cs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lang="ru-RU" sz="1200" kern="1200">
          <a:solidFill>
            <a:schemeClr val="tx2"/>
          </a:solidFill>
          <a:latin typeface="+mn-cs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1pPr>
      <a:lvl2pPr marL="457200" algn="l" defTabSz="4572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2pPr>
      <a:lvl3pPr marL="914400" algn="l" defTabSz="4572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3pPr>
      <a:lvl4pPr marL="1371600" algn="l" defTabSz="4572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4pPr>
      <a:lvl5pPr marL="1828800" algn="l" defTabSz="4572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5pPr>
      <a:lvl6pPr marL="2286000" algn="l" defTabSz="4572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6pPr>
      <a:lvl7pPr marL="2743200" algn="l" defTabSz="4572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7pPr>
      <a:lvl8pPr marL="3200400" algn="l" defTabSz="4572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8pPr>
      <a:lvl9pPr marL="3657600" algn="l" defTabSz="4572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kumimoji="0" lang="ru-RU" sz="5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Bahnschrift SemiCondensed" panose="020B0502040204020203" pitchFamily="34" charset="0"/>
                <a:ea typeface="+mj-ea"/>
                <a:cs typeface="+mj-cs"/>
              </a:rPr>
              <a:t>Профилактика  заболеваний желудочно-кишечного тракта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91CB423-D432-D8BE-DAA7-B76934AC7E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967" y="146036"/>
            <a:ext cx="2967583" cy="830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026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D53501-A7E1-46D5-89BB-5518183AC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255" y="110836"/>
            <a:ext cx="11351490" cy="766619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3600" dirty="0"/>
            </a:br>
            <a:br>
              <a:rPr lang="ru-RU" sz="3600" dirty="0"/>
            </a:br>
            <a:r>
              <a:rPr lang="ru-RU" sz="3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Язвенная болезнь желудка и двенадцатиперстной кишки</a:t>
            </a:r>
            <a:br>
              <a:rPr lang="ru-RU" sz="3600" dirty="0"/>
            </a:br>
            <a:br>
              <a:rPr lang="ru-RU" sz="3600" dirty="0"/>
            </a:br>
            <a:endParaRPr lang="ru-RU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A7AF83-5A4D-4F56-A7B4-A9858E273311}"/>
              </a:ext>
            </a:extLst>
          </p:cNvPr>
          <p:cNvSpPr txBox="1"/>
          <p:nvPr/>
        </p:nvSpPr>
        <p:spPr>
          <a:xfrm>
            <a:off x="692726" y="697683"/>
            <a:ext cx="1080654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>–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хроническое рецидивирующее заболевание, связанное с образованием дефекта (язвы) в стенке желудка или двенадцатиперстной кишки и проникающего в подслизистый слой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A5121BD9-0551-4514-9953-3FCEEEF00CAB}"/>
              </a:ext>
            </a:extLst>
          </p:cNvPr>
          <p:cNvSpPr/>
          <p:nvPr/>
        </p:nvSpPr>
        <p:spPr>
          <a:xfrm>
            <a:off x="7226301" y="1366421"/>
            <a:ext cx="3733800" cy="6890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Приоритетные направления первичной профилактики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334D1AA2-7D8D-431E-BB59-531021AC7DCB}"/>
              </a:ext>
            </a:extLst>
          </p:cNvPr>
          <p:cNvSpPr/>
          <p:nvPr/>
        </p:nvSpPr>
        <p:spPr>
          <a:xfrm>
            <a:off x="816263" y="1366421"/>
            <a:ext cx="3733800" cy="7316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заболевания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D67EF3F8-4EA6-4088-8BF1-736C47D1DF2B}"/>
              </a:ext>
            </a:extLst>
          </p:cNvPr>
          <p:cNvSpPr/>
          <p:nvPr/>
        </p:nvSpPr>
        <p:spPr>
          <a:xfrm>
            <a:off x="6428510" y="2401456"/>
            <a:ext cx="5168324" cy="4004523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Навыки элементарных правил личной гигиены с младенческого возраста: мытье рук, употребление чистой воды, использование индивидуальной посуды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гигиены ротовой полости, своевременное лечение зубов и десен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Борьба с вредными привычками (курением и злоупотреблением алкоголем)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Нормализация режима труда и отдыха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Оптимальная физическая нагрузка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Рациональное питание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влияния стрессовых факторов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приёма медикаментов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Раннее  выявление хеликобактериоза путем определения НР среди членов семьи пациента с язвенной болезнью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61B46AD1-DB60-459A-AA03-DFD701F6EB48}"/>
              </a:ext>
            </a:extLst>
          </p:cNvPr>
          <p:cNvSpPr/>
          <p:nvPr/>
        </p:nvSpPr>
        <p:spPr>
          <a:xfrm>
            <a:off x="591671" y="2363892"/>
            <a:ext cx="4091710" cy="1811780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Важную роль в развитии заболевания играют генетические факторы: у близких родственников язвенная болезнь встречается в 3 раза чаще, чем среди населения в целом. Основные причины развития язвенной болезни те же, что и при гастрите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B6C9379-AF68-4329-88DD-91D0843A0A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448" t="35017"/>
          <a:stretch/>
        </p:blipFill>
        <p:spPr>
          <a:xfrm>
            <a:off x="591671" y="4580675"/>
            <a:ext cx="4091710" cy="2166489"/>
          </a:xfrm>
          <a:prstGeom prst="round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E8EF195-F162-4D00-A55C-87F7D3BF65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527" y="0"/>
            <a:ext cx="609198" cy="643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6754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B527E2-F55A-4E3F-80FE-5FF2B9E12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2855" y="0"/>
            <a:ext cx="10515600" cy="743239"/>
          </a:xfrm>
        </p:spPr>
        <p:txBody>
          <a:bodyPr>
            <a:normAutofit/>
          </a:bodyPr>
          <a:lstStyle/>
          <a:p>
            <a:pPr algn="ctr"/>
            <a:r>
              <a:rPr kumimoji="0" lang="ru-RU" sz="320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профилактические меры</a:t>
            </a:r>
            <a:endParaRPr lang="ru-RU" sz="36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65AD4921-265E-4A99-A58C-4EB2F73B55A8}"/>
              </a:ext>
            </a:extLst>
          </p:cNvPr>
          <p:cNvSpPr/>
          <p:nvPr/>
        </p:nvSpPr>
        <p:spPr>
          <a:xfrm>
            <a:off x="434107" y="951346"/>
            <a:ext cx="7019637" cy="5421438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Нормализация веса. Избыточный вес снижает моторику кишечника</a:t>
            </a:r>
          </a:p>
          <a:p>
            <a:pPr marL="342900" indent="-342900" algn="just">
              <a:buFont typeface="+mj-lt"/>
              <a:buAutoNum type="arabicPeriod"/>
            </a:pPr>
            <a:endParaRPr lang="ru-RU" sz="16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физической активности. Систематические физические нагрузки активизируют перистальтику кишечника, повышают эффективность процессов пищеварения</a:t>
            </a:r>
          </a:p>
          <a:p>
            <a:pPr marL="342900" indent="-342900" algn="just">
              <a:buFont typeface="+mj-lt"/>
              <a:buAutoNum type="arabicPeriod"/>
            </a:pPr>
            <a:endParaRPr lang="ru-RU" sz="16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Отказ от потребления табака. Негативное воздействие на органы ЖКТ обусловлено механическим, термическим и химическим влиянием дыма</a:t>
            </a:r>
          </a:p>
          <a:p>
            <a:pPr marL="342900" indent="-342900" algn="just">
              <a:buFont typeface="+mj-lt"/>
              <a:buAutoNum type="arabicPeriod"/>
            </a:pPr>
            <a:endParaRPr lang="ru-RU" sz="16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Отказ от алкоголя. Этанол и продукты распада вызывают развитие язвенных дефектов</a:t>
            </a:r>
          </a:p>
          <a:p>
            <a:pPr marL="342900" indent="-342900" algn="just">
              <a:buFont typeface="+mj-lt"/>
              <a:buAutoNum type="arabicPeriod"/>
            </a:pPr>
            <a:endParaRPr lang="ru-RU" sz="16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справляться со стрессом. При длительном стрессе активность тучных клеток приводит к повреждению слизистых оболочек и становится причиной язвы, гастрита и дисфункции ЖКТ</a:t>
            </a:r>
          </a:p>
          <a:p>
            <a:pPr marL="342900" indent="-342900" algn="just">
              <a:buFont typeface="+mj-lt"/>
              <a:buAutoNum type="arabicPeriod"/>
            </a:pPr>
            <a:endParaRPr lang="ru-RU" sz="16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6.    Соблюдение правил гигиены: 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600" dirty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астое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мытьё рук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гигиена полости рта </a:t>
            </a:r>
          </a:p>
          <a:p>
            <a:pPr marL="342900" indent="-342900" algn="just">
              <a:buFont typeface="+mj-lt"/>
              <a:buAutoNum type="arabicPeriod"/>
            </a:pPr>
            <a:endParaRPr lang="ru-RU" sz="16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D922376-B97F-4399-8513-B433AEA28D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6155" y="951346"/>
            <a:ext cx="3841738" cy="4156363"/>
          </a:xfrm>
          <a:prstGeom prst="rect">
            <a:avLst/>
          </a:prstGeom>
        </p:spPr>
      </p:pic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71CB3B8F-8782-4455-A3EA-6514E499BDA2}"/>
              </a:ext>
            </a:extLst>
          </p:cNvPr>
          <p:cNvSpPr/>
          <p:nvPr/>
        </p:nvSpPr>
        <p:spPr>
          <a:xfrm>
            <a:off x="8028220" y="5449454"/>
            <a:ext cx="3841737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B2ED0AA-55F3-4A63-B1C0-6474A577C57C}"/>
              </a:ext>
            </a:extLst>
          </p:cNvPr>
          <p:cNvSpPr txBox="1"/>
          <p:nvPr/>
        </p:nvSpPr>
        <p:spPr>
          <a:xfrm>
            <a:off x="8028220" y="5449454"/>
            <a:ext cx="384173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поддержания иммунной системы необходим баланс микроорганизмов в кишечнике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716484E-3ED2-4350-BF88-27324A1DA1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527" y="0"/>
            <a:ext cx="609198" cy="643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2134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DEEAFA57-67B6-4085-BA37-DDCE32C7FDFF}"/>
              </a:ext>
            </a:extLst>
          </p:cNvPr>
          <p:cNvSpPr/>
          <p:nvPr/>
        </p:nvSpPr>
        <p:spPr>
          <a:xfrm>
            <a:off x="646133" y="807893"/>
            <a:ext cx="7121236" cy="5805343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400" dirty="0">
              <a:solidFill>
                <a:srgbClr val="4472C4">
                  <a:lumMod val="75000"/>
                </a:srgbClr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ru-RU" sz="1400" dirty="0">
              <a:solidFill>
                <a:srgbClr val="4472C4">
                  <a:lumMod val="75000"/>
                </a:srgbClr>
              </a:solidFill>
              <a:latin typeface="Calibri" panose="020F0502020204030204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Не переедать! Есть понемногу и часто (от 4 до 6 раз в день), тщательно пережевывая пищу. Разовый объем пищи должен быть 300–500 мл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Пища не должна быть чересчур горячей или холодной, еда и напитки полезны в теплом виде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Следует ограничить употребление острой, соленой, консервированной, копченой, маринованной пищи. Эти  продукты активизируют выработку желудочного сока, что ведет к раздражению и поражению слизистых оболочек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Пищевые волокна должны присутствовать в меню на постоянной основе. Употребление 400 - 500 грамм овощей и фруктов обеспечит норму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Ограничение употребления газированных напитков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питьевого режима. Человек должен употреблять не менее 1,5-2 л жидкости в сутки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Откажитесь от еды всухомятку и фастфудов. Они ухудшают состояние желудка и уничтожают благоприятную микрофлору кишечника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ru-RU" sz="1400" dirty="0">
              <a:solidFill>
                <a:srgbClr val="4472C4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Не стоит есть на ночь. Вечерний прием пищи рекомендован за 2-3 часа до сна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ru-RU" sz="1400" dirty="0">
              <a:solidFill>
                <a:srgbClr val="4472C4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Полезна щадящая кулинарная обработка – отваривание, приготовление на пару, тушение, запекание. Не рекомендуется жареная пища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400" dirty="0">
              <a:solidFill>
                <a:srgbClr val="4472C4">
                  <a:lumMod val="75000"/>
                </a:srgbClr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400" dirty="0">
              <a:solidFill>
                <a:srgbClr val="4472C4">
                  <a:lumMod val="75000"/>
                </a:srgbClr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5438737-EFE2-4A18-A6FA-AFE6AC1DD4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245" t="11780" r="21805" b="11780"/>
          <a:stretch/>
        </p:blipFill>
        <p:spPr>
          <a:xfrm rot="16200000">
            <a:off x="8860585" y="3982816"/>
            <a:ext cx="2639733" cy="2621107"/>
          </a:xfrm>
          <a:prstGeom prst="ellipse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02298E6-4814-4652-B626-87C6F0C9956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143" b="3147"/>
          <a:stretch/>
        </p:blipFill>
        <p:spPr>
          <a:xfrm>
            <a:off x="8815038" y="807893"/>
            <a:ext cx="2730829" cy="2689450"/>
          </a:xfrm>
          <a:prstGeom prst="ellipse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DCDB0F0-CC2B-4DC8-A959-2A02849505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769423" cy="807893"/>
          </a:xfrm>
          <a:prstGeom prst="rect">
            <a:avLst/>
          </a:prstGeom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C1483758-FF47-4273-923D-E96630281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5405" y="4908"/>
            <a:ext cx="10515600" cy="641638"/>
          </a:xfrm>
        </p:spPr>
        <p:txBody>
          <a:bodyPr>
            <a:normAutofit fontScale="90000"/>
          </a:bodyPr>
          <a:lstStyle/>
          <a:p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Профилактические меры по питанию для здорового ЖКТ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80629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57D6748-9896-4595-AFF1-8E2F5A2335E4}"/>
              </a:ext>
            </a:extLst>
          </p:cNvPr>
          <p:cNvSpPr txBox="1"/>
          <p:nvPr/>
        </p:nvSpPr>
        <p:spPr>
          <a:xfrm>
            <a:off x="1429305" y="383508"/>
            <a:ext cx="1016285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Важно! </a:t>
            </a:r>
          </a:p>
          <a:p>
            <a:pPr algn="just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того, чтобы выявить заболевания желудочно-кишечного тракта на ранней стадии или убедиться в отсутствии злокачественных новообразований желудка и толстой кишки, своевременно проходите диспансеризацию и профилактические осмотры. </a:t>
            </a:r>
          </a:p>
          <a:p>
            <a:pPr algn="just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результатам осмотра вы получите информацию о факторах риска заболеваний. Вам  расскажут, как снизить их влияние на организм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727686C-F915-4808-95BB-AEDB1ACEC2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827" y="2343704"/>
            <a:ext cx="3027285" cy="277939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3D40771-50F9-490E-A228-7218559FC1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976" t="16771" r="13618"/>
          <a:stretch/>
        </p:blipFill>
        <p:spPr>
          <a:xfrm>
            <a:off x="4358051" y="2343704"/>
            <a:ext cx="3475898" cy="277939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E9A6177-5C0B-46A2-A382-9FD83C5B1DA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9775" t="13261" b="15420"/>
          <a:stretch/>
        </p:blipFill>
        <p:spPr>
          <a:xfrm>
            <a:off x="8353887" y="2343704"/>
            <a:ext cx="3027285" cy="2779391"/>
          </a:xfrm>
          <a:prstGeom prst="round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0B02512-358F-4CDC-AACA-D2EC0F2075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1544"/>
            <a:ext cx="983015" cy="1032165"/>
          </a:xfrm>
          <a:prstGeom prst="rect">
            <a:avLst/>
          </a:prstGeom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155FB5F1-3004-7BFE-6959-C4028205A02B}"/>
              </a:ext>
            </a:extLst>
          </p:cNvPr>
          <p:cNvSpPr/>
          <p:nvPr/>
        </p:nvSpPr>
        <p:spPr>
          <a:xfrm>
            <a:off x="612559" y="5536748"/>
            <a:ext cx="10979599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Повреждение эпителия пищевода и кишечника может привести к развитию язвенной болезни и даже рака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05176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9E6650-B03E-6333-9A96-4D2426A0B3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E21D4B5-297E-2BB6-8735-FCD9590111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6766" y="597712"/>
            <a:ext cx="3591684" cy="459468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C55FC45-817F-7A75-1164-FC11885942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405" y="597712"/>
            <a:ext cx="2542252" cy="107298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DDF65A3-7ECA-A268-15A0-8A76621B9D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705" y="1359059"/>
            <a:ext cx="3688400" cy="295796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5460DD9-6FE2-B4AD-7869-B3ECF8826807}"/>
              </a:ext>
            </a:extLst>
          </p:cNvPr>
          <p:cNvSpPr txBox="1"/>
          <p:nvPr/>
        </p:nvSpPr>
        <p:spPr>
          <a:xfrm>
            <a:off x="382003" y="5486293"/>
            <a:ext cx="11304900" cy="9592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0" algn="l"/>
              </a:tabLst>
              <a:defRPr/>
            </a:pPr>
            <a:r>
              <a:rPr kumimoji="0" lang="ru-RU" sz="2400" b="1" i="0" u="none" strike="noStrike" kern="1200" cap="all" spc="-1" normalizeH="0" baseline="0" noProof="0" dirty="0">
                <a:ln>
                  <a:noFill/>
                </a:ln>
                <a:solidFill>
                  <a:srgbClr val="014B92"/>
                </a:solidFill>
                <a:effectLst/>
                <a:uLnTx/>
                <a:uFillTx/>
                <a:latin typeface="Arial"/>
                <a:ea typeface="+mn-ea"/>
                <a:cs typeface="Calibri"/>
              </a:rPr>
              <a:t>Зарегистрируйтесь на сайте</a:t>
            </a:r>
            <a:r>
              <a:rPr kumimoji="0" lang="en-US" sz="2400" b="1" i="0" u="none" strike="noStrike" kern="1200" cap="all" spc="-1" normalizeH="0" baseline="0" noProof="0" dirty="0">
                <a:ln>
                  <a:noFill/>
                </a:ln>
                <a:solidFill>
                  <a:srgbClr val="014B92"/>
                </a:solidFill>
                <a:effectLst/>
                <a:uLnTx/>
                <a:uFillTx/>
                <a:latin typeface="Arial"/>
                <a:ea typeface="+mn-ea"/>
                <a:cs typeface="Calibri"/>
              </a:rPr>
              <a:t> TAKZDOROVO.RU </a:t>
            </a:r>
            <a:r>
              <a:rPr kumimoji="0" lang="ru-RU" sz="2400" b="1" i="0" u="none" strike="noStrike" kern="1200" cap="all" spc="-1" normalizeH="0" baseline="0" noProof="0" dirty="0">
                <a:ln>
                  <a:noFill/>
                </a:ln>
                <a:solidFill>
                  <a:srgbClr val="014B92"/>
                </a:solidFill>
                <a:effectLst/>
                <a:uLnTx/>
                <a:uFillTx/>
                <a:latin typeface="Arial"/>
                <a:ea typeface="+mn-ea"/>
                <a:cs typeface="Calibri"/>
              </a:rPr>
              <a:t> </a:t>
            </a:r>
          </a:p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0" algn="l"/>
              </a:tabLst>
              <a:defRPr/>
            </a:pPr>
            <a:r>
              <a:rPr kumimoji="0" lang="ru-RU" sz="2400" b="1" i="0" u="none" strike="noStrike" kern="1200" cap="all" spc="-1" normalizeH="0" baseline="0" noProof="0" dirty="0">
                <a:ln>
                  <a:noFill/>
                </a:ln>
                <a:solidFill>
                  <a:srgbClr val="014B92"/>
                </a:solidFill>
                <a:effectLst/>
                <a:uLnTx/>
                <a:uFillTx/>
                <a:latin typeface="Arial"/>
                <a:ea typeface="+mn-ea"/>
                <a:cs typeface="Calibri"/>
              </a:rPr>
              <a:t>и получите доступ ко всем сервисам сайта</a:t>
            </a:r>
            <a:endParaRPr kumimoji="0" lang="ru-RU" sz="24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ckwell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41572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3BB6DBC-214A-4C20-90B6-B931AA4250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637" y="514377"/>
            <a:ext cx="4134106" cy="4666077"/>
          </a:xfrm>
          <a:prstGeom prst="roundRect">
            <a:avLst/>
          </a:prstGeom>
          <a:ln w="19050">
            <a:solidFill>
              <a:schemeClr val="accent1"/>
            </a:solidFill>
          </a:ln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B1BFA11C-FE0C-4066-8AC2-00A4DA5DC378}"/>
              </a:ext>
            </a:extLst>
          </p:cNvPr>
          <p:cNvSpPr/>
          <p:nvPr/>
        </p:nvSpPr>
        <p:spPr>
          <a:xfrm>
            <a:off x="6456220" y="514377"/>
            <a:ext cx="4685143" cy="4666077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Заболевания пищеварительной системы являются одними из самых распространенных по сравнению с заболеваниями других органов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По статистике число людей с проблемами  пищеварения ежегодно увеличивается, достигая в среднем 60%, а в крупных городах - 90% всех возрастных групп населения. В последнее 10-летие в 3 раза увеличилась частота болезней ЖКТ у детей и подростков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Прежде всего на рост влияют нездоровое питание, вредные привычки и многочисленные стрессы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11111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11111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5FF64459-5F5D-41C3-8E01-D71AA1EFBD94}"/>
              </a:ext>
            </a:extLst>
          </p:cNvPr>
          <p:cNvSpPr/>
          <p:nvPr/>
        </p:nvSpPr>
        <p:spPr>
          <a:xfrm>
            <a:off x="1050636" y="5730830"/>
            <a:ext cx="10090727" cy="9144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Большое внимание должно быть уделено профилактике и раннему выявлению острого гастрита, кишечных инфекций, гельминтозов, хронических заболеваний печени, желчных путей, поджелудочной железы, новообразований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EE11507-3767-4611-8354-10D26971DE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527" y="0"/>
            <a:ext cx="609198" cy="643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615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322F2312-53F4-444C-BD00-92E4989A9FF3}"/>
              </a:ext>
            </a:extLst>
          </p:cNvPr>
          <p:cNvSpPr/>
          <p:nvPr/>
        </p:nvSpPr>
        <p:spPr>
          <a:xfrm>
            <a:off x="6169893" y="849744"/>
            <a:ext cx="5375562" cy="4721497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Огромная роль в процессе жизнедеятельности отводится желудочно-кишечному тракту (ЖКТ)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dirty="0">
              <a:solidFill>
                <a:srgbClr val="4472C4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Пища обеспечивает организм энергией, доставляет белки, углеводы, жиры, необходимые витамины и микроэлементы,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dirty="0">
              <a:solidFill>
                <a:srgbClr val="4472C4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Пища проходит все отделы пищеварительного тракта                          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за 48 – 72 часа: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Ротовая полость - 15-20 секунд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Желудок – 1-10 часов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Тонкий кишечник – 2- 6 часов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Толстая кишка  – 24 - 72 часа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Начинается с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переваривания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пищи в ЖКТ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Продолжается при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всасывании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в кровь и лимфу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Заканчивается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усвоением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пищевых веществ клетками  и тканями организма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E2D1D6C4-9445-44D2-8410-03A0DBDB12D8}"/>
              </a:ext>
            </a:extLst>
          </p:cNvPr>
          <p:cNvSpPr/>
          <p:nvPr/>
        </p:nvSpPr>
        <p:spPr>
          <a:xfrm>
            <a:off x="498288" y="5901179"/>
            <a:ext cx="11195426" cy="71643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Под воздействием неблагоприятных факторов возникают сбои в работе желудочно-кишечного тракта, приводящие к различным заболеваниям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352128B-5598-40BE-91C7-6DA55BEC64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60" t="8197" r="5968" b="21513"/>
          <a:stretch/>
        </p:blipFill>
        <p:spPr>
          <a:xfrm>
            <a:off x="646544" y="849744"/>
            <a:ext cx="5006111" cy="4721498"/>
          </a:xfrm>
          <a:prstGeom prst="round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9962F02-956A-41F6-B1CD-ADEDEDF25D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527" y="0"/>
            <a:ext cx="609198" cy="64304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6FF6A92-4741-41EC-8685-F866D9F4218B}"/>
              </a:ext>
            </a:extLst>
          </p:cNvPr>
          <p:cNvSpPr txBox="1"/>
          <p:nvPr/>
        </p:nvSpPr>
        <p:spPr>
          <a:xfrm>
            <a:off x="3302000" y="20717"/>
            <a:ext cx="610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Пищеварительная система </a:t>
            </a:r>
          </a:p>
        </p:txBody>
      </p:sp>
    </p:spTree>
    <p:extLst>
      <p:ext uri="{BB962C8B-B14F-4D97-AF65-F5344CB8AC3E}">
        <p14:creationId xmlns:p14="http://schemas.microsoft.com/office/powerpoint/2010/main" val="22886329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989C34-9E3E-4608-B2CD-A924D33CF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2125"/>
            <a:ext cx="10515600" cy="724766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заболевания желудочно-кишечного тракта:</a:t>
            </a:r>
            <a:br>
              <a:rPr lang="ru-RU" sz="3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422AAAEB-A177-4EE1-917E-41F4083CD3A3}"/>
              </a:ext>
            </a:extLst>
          </p:cNvPr>
          <p:cNvSpPr/>
          <p:nvPr/>
        </p:nvSpPr>
        <p:spPr>
          <a:xfrm>
            <a:off x="508000" y="1948872"/>
            <a:ext cx="3733800" cy="4267199"/>
          </a:xfrm>
          <a:prstGeom prst="roundRect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0DC7C4-D679-48FE-8FB1-F15636E4485F}"/>
              </a:ext>
            </a:extLst>
          </p:cNvPr>
          <p:cNvSpPr txBox="1"/>
          <p:nvPr/>
        </p:nvSpPr>
        <p:spPr>
          <a:xfrm>
            <a:off x="639617" y="2184198"/>
            <a:ext cx="3602183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режима питания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Дисбаланс по углеводному, </a:t>
            </a:r>
          </a:p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белковому и жировому составу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Недостаточное потребление клетчатки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Употребление в пищу некачественных продуктов питания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Употребление очень горячих и острых блюд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Еда  всухомятку, торопливость и «еда на ходу»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с жевательным аппаратом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ru-RU" sz="16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5C91B1B-0DE5-466D-B518-9A52AD0A57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1627" y="1948872"/>
            <a:ext cx="3140364" cy="4267199"/>
          </a:xfrm>
          <a:prstGeom prst="round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DFCA4160-28FC-4541-ABB9-1723E834987A}"/>
              </a:ext>
            </a:extLst>
          </p:cNvPr>
          <p:cNvSpPr/>
          <p:nvPr/>
        </p:nvSpPr>
        <p:spPr>
          <a:xfrm>
            <a:off x="8081818" y="1948872"/>
            <a:ext cx="3602182" cy="4267199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1600" dirty="0">
              <a:solidFill>
                <a:srgbClr val="4472C4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1600" dirty="0">
              <a:solidFill>
                <a:srgbClr val="4472C4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Вредные пристрастия – курение, алкоголизм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Несоблюдение личной гигиены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Бесконтрольный прием лекарств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Проживание в экологически неблагоприятных условиях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Генетическая предрасположенность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Инфекционные заболевания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Стрессовые ситуации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algn="ctr"/>
            <a:endParaRPr lang="ru-RU" sz="16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B245EE8-D9D5-4023-9373-47FD95F079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527" y="0"/>
            <a:ext cx="609198" cy="643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1029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064C6B-39DD-4A71-B22F-E6836C703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Симптомы, свидетельствующие о расстройствах пищеварительной системы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D6699EC-662D-4112-B0E4-A68B7A1E7D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0505" y="1621933"/>
            <a:ext cx="3679495" cy="3783424"/>
          </a:xfrm>
          <a:prstGeom prst="roundRect">
            <a:avLst/>
          </a:prstGeom>
          <a:ln w="19050">
            <a:solidFill>
              <a:schemeClr val="accent1"/>
            </a:solidFill>
          </a:ln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564DEDBB-F1C8-447A-9E31-3F2D7A47CFBE}"/>
              </a:ext>
            </a:extLst>
          </p:cNvPr>
          <p:cNvSpPr/>
          <p:nvPr/>
        </p:nvSpPr>
        <p:spPr>
          <a:xfrm>
            <a:off x="7112000" y="1621933"/>
            <a:ext cx="3679495" cy="3858838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аппетита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Тошнота и рвота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Изжога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Тяжесть в верхней части живота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Вздутие живота и усиленная отрыжка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Метеоризм и боли в животе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Нарушения стула  - диарея или запор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Ощущения переполненности желудка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Кожные высыпания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514992F-6194-491A-806E-4F9743AF3E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527" y="0"/>
            <a:ext cx="609198" cy="643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428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2B8EEF-5375-4340-90C0-30E367ABE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5596"/>
            <a:ext cx="10515600" cy="82636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Заболевания пищеварительной системы</a:t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79146F04-1E38-4FE1-9E82-EBA99C8F5F51}"/>
              </a:ext>
            </a:extLst>
          </p:cNvPr>
          <p:cNvSpPr/>
          <p:nvPr/>
        </p:nvSpPr>
        <p:spPr>
          <a:xfrm>
            <a:off x="838200" y="1394690"/>
            <a:ext cx="37338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распространённые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нарушения и заболевания пищеварительной системы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E8C36E6-463E-4583-809C-167905D70D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352" t="41004" r="27367" b="5274"/>
          <a:stretch/>
        </p:blipFill>
        <p:spPr>
          <a:xfrm>
            <a:off x="6352307" y="1395167"/>
            <a:ext cx="5001493" cy="3831038"/>
          </a:xfrm>
          <a:prstGeom prst="roundRect">
            <a:avLst/>
          </a:prstGeom>
        </p:spPr>
      </p:pic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6CB1709B-FC3C-46CD-B9B4-1C40B84A73A6}"/>
              </a:ext>
            </a:extLst>
          </p:cNvPr>
          <p:cNvSpPr/>
          <p:nvPr/>
        </p:nvSpPr>
        <p:spPr>
          <a:xfrm>
            <a:off x="768927" y="2600988"/>
            <a:ext cx="3872345" cy="2625216"/>
          </a:xfrm>
          <a:prstGeom prst="round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19050">
                <a:solidFill>
                  <a:schemeClr val="accent1">
                    <a:lumMod val="75000"/>
                  </a:schemeClr>
                </a:solidFill>
              </a:ln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8A2FBD7-3423-4B6A-98E9-7E101C889CD4}"/>
              </a:ext>
            </a:extLst>
          </p:cNvPr>
          <p:cNvSpPr txBox="1"/>
          <p:nvPr/>
        </p:nvSpPr>
        <p:spPr>
          <a:xfrm>
            <a:off x="1125102" y="2600988"/>
            <a:ext cx="329853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Запор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Гастроэзофагеальная рефлюксная болезнь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Гастрит, колит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Язвенная болезнь желудка и двенадцатиперстной кишки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Холецистит и желчнокаменная болезнь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Панкреатит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C5BD461-C6E1-41D7-8728-C5CDE0F61B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527" y="0"/>
            <a:ext cx="609198" cy="643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588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68D6BC8-05FE-41F4-90E9-E658FBBC23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8260" y="1503852"/>
            <a:ext cx="3743268" cy="64633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5739477-835C-4DB6-8886-8E227E5C5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509" y="1508947"/>
            <a:ext cx="3657599" cy="641236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1B0C97-DD47-4363-8889-3D09D2538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8694"/>
            <a:ext cx="10515600" cy="586220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3600" dirty="0"/>
            </a:br>
            <a:r>
              <a:rPr lang="ru-RU" sz="3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Запор </a:t>
            </a:r>
            <a:br>
              <a:rPr lang="ru-RU" sz="3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BD38BA-FEDB-4B40-8697-6C5649C3CCD1}"/>
              </a:ext>
            </a:extLst>
          </p:cNvPr>
          <p:cNvSpPr txBox="1"/>
          <p:nvPr/>
        </p:nvSpPr>
        <p:spPr>
          <a:xfrm>
            <a:off x="592875" y="744914"/>
            <a:ext cx="110031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самое распространенное нарушение функции кишечника, от которого в России страдает около 70% людей старшего возраста, а до  30% детей нуждаются в лечении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1C1546-BFA0-474B-A45F-06A9C5097E2A}"/>
              </a:ext>
            </a:extLst>
          </p:cNvPr>
          <p:cNvSpPr txBox="1"/>
          <p:nvPr/>
        </p:nvSpPr>
        <p:spPr>
          <a:xfrm>
            <a:off x="7785972" y="1619043"/>
            <a:ext cx="3743268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решения проблемы</a:t>
            </a:r>
            <a:r>
              <a:rPr lang="ru-RU" sz="16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9CCDD36-7815-4398-9E41-4E012ED6B9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6112" y="2902852"/>
            <a:ext cx="3157087" cy="2839531"/>
          </a:xfrm>
          <a:prstGeom prst="roundRect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FA909BE2-30AA-48A4-975A-9F76966CEA0D}"/>
              </a:ext>
            </a:extLst>
          </p:cNvPr>
          <p:cNvSpPr/>
          <p:nvPr/>
        </p:nvSpPr>
        <p:spPr>
          <a:xfrm>
            <a:off x="332509" y="2254387"/>
            <a:ext cx="3657599" cy="1781903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 клетчатки в диете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Недостаточное количество жидкости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Стресс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Лекарственные препараты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Недостаток физических упражнений 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2439E6B2-59A0-4EF7-A192-1E33FD2ACF35}"/>
              </a:ext>
            </a:extLst>
          </p:cNvPr>
          <p:cNvSpPr/>
          <p:nvPr/>
        </p:nvSpPr>
        <p:spPr>
          <a:xfrm>
            <a:off x="7459204" y="2377981"/>
            <a:ext cx="4474177" cy="4342337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Ежедневная норма клетчатки - цельные зерна, фрукты, овощи – 20 - 35 г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 рационе человека должно быть достаточно жидкости. Около 40% ее человек получает с едой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Хороший душевный смех, хохот предупредит развитие запора. Два в одном: он помогает справиться со  стрессом  и массирует кишечник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600" dirty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Приём лекарственных препаратов только с учетом осложнений и строго по назначению врача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Регулярные физические упражнения улучшают перистальтику кишечника и  заставляют пищу быстрее двигаться по кишечнику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DA4D483-A1B5-4A66-8DE8-C1AD6EEB1A25}"/>
              </a:ext>
            </a:extLst>
          </p:cNvPr>
          <p:cNvSpPr txBox="1"/>
          <p:nvPr/>
        </p:nvSpPr>
        <p:spPr>
          <a:xfrm>
            <a:off x="1092023" y="1626962"/>
            <a:ext cx="215638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запоров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66459E01-5D1A-494C-B371-827DF443D08F}"/>
              </a:ext>
            </a:extLst>
          </p:cNvPr>
          <p:cNvSpPr/>
          <p:nvPr/>
        </p:nvSpPr>
        <p:spPr>
          <a:xfrm>
            <a:off x="332509" y="4322618"/>
            <a:ext cx="3657599" cy="228250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Запор может стать и причиной и следствием многих заболеваний. Не стоит самому себе назначать слабительные, увлекаться клизмами и «тянуть» с визитом к гастроэнтерологу. Можно упустить что-то важное и потерять драгоценное время. Не рискуйте — обратитесь к специалисту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379839C-74D1-40A5-B6F9-5E4D74F8AB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7527" y="0"/>
            <a:ext cx="609198" cy="643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0445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CA6956-0910-4550-A18F-76407AFC9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7720"/>
            <a:ext cx="10515600" cy="752475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Гастроэзофагеальная рефлюксная болезнь (ГЭРБ)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5AFE486-33DE-45B1-9128-A41134D8E7A5}"/>
              </a:ext>
            </a:extLst>
          </p:cNvPr>
          <p:cNvSpPr txBox="1"/>
          <p:nvPr/>
        </p:nvSpPr>
        <p:spPr>
          <a:xfrm>
            <a:off x="838199" y="756898"/>
            <a:ext cx="1010632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—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регулярный заброс желудочного сока в пищевод, обусловленный нарушением моторно-эвакуаторной функции и вызывающий воспаление стенок пищевода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6EC18682-96F2-49F3-A323-754EF3F8544F}"/>
              </a:ext>
            </a:extLst>
          </p:cNvPr>
          <p:cNvSpPr/>
          <p:nvPr/>
        </p:nvSpPr>
        <p:spPr>
          <a:xfrm>
            <a:off x="771816" y="1729824"/>
            <a:ext cx="3733800" cy="7316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Факторы, предрасполагающие к развитию ГЭРБ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428E76EC-6DA7-4D57-BC93-D3A6D19A228B}"/>
              </a:ext>
            </a:extLst>
          </p:cNvPr>
          <p:cNvSpPr/>
          <p:nvPr/>
        </p:nvSpPr>
        <p:spPr>
          <a:xfrm>
            <a:off x="771816" y="2733964"/>
            <a:ext cx="3733799" cy="3860800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Частое  употребление вредных продуктов 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Ожирение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Повторяющиеся  запоры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Систематические  стрессы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Длительная работа в наклон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Курение  и злоупотребление алкоголем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Беременность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Грыжа  пищеводного отверстия диафрагмы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  препаратов антагонистов кальция, антихолинергических, снотворных, НПВП средств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6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D1F2C1ED-52AE-43FB-8B27-0C810A45B1A9}"/>
              </a:ext>
            </a:extLst>
          </p:cNvPr>
          <p:cNvSpPr/>
          <p:nvPr/>
        </p:nvSpPr>
        <p:spPr>
          <a:xfrm>
            <a:off x="7277100" y="1735232"/>
            <a:ext cx="4076700" cy="7316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Первичная профилактика ГЭРБ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D99208A6-B830-44F3-8E4D-BBC480AE22A6}"/>
              </a:ext>
            </a:extLst>
          </p:cNvPr>
          <p:cNvSpPr/>
          <p:nvPr/>
        </p:nvSpPr>
        <p:spPr>
          <a:xfrm>
            <a:off x="7277100" y="2733964"/>
            <a:ext cx="4076700" cy="3860800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Исключить переедание, «перекусывание» в ночное время, продукты и напитки, способствующие газообразованию,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Придерживаться дробного питания - приемы пищи чаще, но  меньше по объему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Контролировать массу тела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Принимать  лекарства, вызывающие рефлюкс, по строгим показаниям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Носить свободную одежду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Ограничить нагрузки на пресс и любые нагрузки после еды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Исключить алкоголь и курение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13A645E-FC5E-473C-932B-4B73F35778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483" t="25644" r="944" b="18773"/>
          <a:stretch/>
        </p:blipFill>
        <p:spPr>
          <a:xfrm>
            <a:off x="4665874" y="4251487"/>
            <a:ext cx="2450969" cy="2343277"/>
          </a:xfrm>
          <a:prstGeom prst="round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449A58F-E112-4C46-8CD1-5B4C25896B2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255" t="26560" r="37466" b="19684"/>
          <a:stretch/>
        </p:blipFill>
        <p:spPr>
          <a:xfrm>
            <a:off x="4665873" y="1639706"/>
            <a:ext cx="2450970" cy="2356181"/>
          </a:xfrm>
          <a:prstGeom prst="round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75A04B4-B108-45D1-A616-B760BB9CA0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7527" y="0"/>
            <a:ext cx="609198" cy="643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5998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: скругленные углы 40">
            <a:extLst>
              <a:ext uri="{FF2B5EF4-FFF2-40B4-BE49-F238E27FC236}">
                <a16:creationId xmlns:a16="http://schemas.microsoft.com/office/drawing/2014/main" id="{6887AC09-4B2D-4264-A054-1A1B065B2AA3}"/>
              </a:ext>
            </a:extLst>
          </p:cNvPr>
          <p:cNvSpPr/>
          <p:nvPr/>
        </p:nvSpPr>
        <p:spPr>
          <a:xfrm>
            <a:off x="8122228" y="1736525"/>
            <a:ext cx="37338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гастрита</a:t>
            </a:r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017BB125-7101-4832-9905-BBB3E7401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3892" y="1736525"/>
            <a:ext cx="4215634" cy="45720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F33B8A-D845-4AD9-A179-43ADCEB9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1521"/>
            <a:ext cx="10515600" cy="567748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3600" b="1" dirty="0">
                <a:solidFill>
                  <a:schemeClr val="accent1"/>
                </a:solidFill>
              </a:rPr>
            </a:br>
            <a:r>
              <a:rPr lang="ru-RU" sz="3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Гастрит </a:t>
            </a:r>
            <a:b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4EA50A-89FC-490C-96DF-217B0BEFFE86}"/>
              </a:ext>
            </a:extLst>
          </p:cNvPr>
          <p:cNvSpPr txBox="1"/>
          <p:nvPr/>
        </p:nvSpPr>
        <p:spPr>
          <a:xfrm>
            <a:off x="591671" y="751155"/>
            <a:ext cx="109081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-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самое распространённое желудочно-кишечное  заболевание, в результате которого могут возникать нарушения секреции, моторной функции </a:t>
            </a:r>
          </a:p>
        </p:txBody>
      </p: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DA0CC527-650F-49C2-ABBA-B4CFDDFA64F2}"/>
              </a:ext>
            </a:extLst>
          </p:cNvPr>
          <p:cNvCxnSpPr>
            <a:cxnSpLocks/>
          </p:cNvCxnSpPr>
          <p:nvPr/>
        </p:nvCxnSpPr>
        <p:spPr>
          <a:xfrm flipH="1">
            <a:off x="1770554" y="2267166"/>
            <a:ext cx="817417" cy="50184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D94055D6-5AF7-47F5-A6D6-CBC05CC17E37}"/>
              </a:ext>
            </a:extLst>
          </p:cNvPr>
          <p:cNvCxnSpPr>
            <a:cxnSpLocks/>
          </p:cNvCxnSpPr>
          <p:nvPr/>
        </p:nvCxnSpPr>
        <p:spPr>
          <a:xfrm>
            <a:off x="4542667" y="2267166"/>
            <a:ext cx="646546" cy="50184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77097C60-1828-46B1-B508-454A3E80B821}"/>
              </a:ext>
            </a:extLst>
          </p:cNvPr>
          <p:cNvSpPr txBox="1"/>
          <p:nvPr/>
        </p:nvSpPr>
        <p:spPr>
          <a:xfrm>
            <a:off x="413709" y="1803267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возникновения гастрита</a:t>
            </a:r>
          </a:p>
        </p:txBody>
      </p:sp>
      <p:sp>
        <p:nvSpPr>
          <p:cNvPr id="48" name="Прямоугольник: скругленные углы 47">
            <a:extLst>
              <a:ext uri="{FF2B5EF4-FFF2-40B4-BE49-F238E27FC236}">
                <a16:creationId xmlns:a16="http://schemas.microsoft.com/office/drawing/2014/main" id="{1DFE5661-66AE-4931-A92E-55928921DE60}"/>
              </a:ext>
            </a:extLst>
          </p:cNvPr>
          <p:cNvSpPr/>
          <p:nvPr/>
        </p:nvSpPr>
        <p:spPr>
          <a:xfrm>
            <a:off x="3938458" y="2852099"/>
            <a:ext cx="2921439" cy="348621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dirty="0">
              <a:solidFill>
                <a:srgbClr val="4472C4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Эндогенные: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Длительное нервное напряжение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Эндокринные заболевания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Хронический дефицит витамина В 12, железа.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Дуоденогастральные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рефлюксы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Аутоиммунные механизмы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1400" dirty="0">
              <a:solidFill>
                <a:prstClr val="black"/>
              </a:solidFill>
              <a:latin typeface="Calibri" panose="020F0502020204030204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Прямоугольник: скругленные углы 54">
            <a:extLst>
              <a:ext uri="{FF2B5EF4-FFF2-40B4-BE49-F238E27FC236}">
                <a16:creationId xmlns:a16="http://schemas.microsoft.com/office/drawing/2014/main" id="{81414A9F-B9DC-4B36-AE72-75BA35F5A3A8}"/>
              </a:ext>
            </a:extLst>
          </p:cNvPr>
          <p:cNvSpPr/>
          <p:nvPr/>
        </p:nvSpPr>
        <p:spPr>
          <a:xfrm>
            <a:off x="459406" y="2852099"/>
            <a:ext cx="2921439" cy="348621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Экзогенные: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Инфицирование H.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Pylori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режима питания, раздражающая пища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Вредные пристрастия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Длительный приём глюкокортикоидов, НПВП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Профвредность - пыль, пары раздражающих веществ</a:t>
            </a:r>
          </a:p>
        </p:txBody>
      </p:sp>
      <p:sp>
        <p:nvSpPr>
          <p:cNvPr id="62" name="Прямоугольник: скругленные углы 61">
            <a:extLst>
              <a:ext uri="{FF2B5EF4-FFF2-40B4-BE49-F238E27FC236}">
                <a16:creationId xmlns:a16="http://schemas.microsoft.com/office/drawing/2014/main" id="{DA09E9C3-0ABC-4133-A226-3E046E8C00C0}"/>
              </a:ext>
            </a:extLst>
          </p:cNvPr>
          <p:cNvSpPr/>
          <p:nvPr/>
        </p:nvSpPr>
        <p:spPr>
          <a:xfrm>
            <a:off x="8803708" y="2406393"/>
            <a:ext cx="2921439" cy="431739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1400" dirty="0">
              <a:solidFill>
                <a:prstClr val="black"/>
              </a:solidFill>
              <a:latin typeface="Calibri" panose="020F0502020204030204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Личная гигиена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режима дня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Физическая активность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Отказ от вредных привычек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Рациональное питание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справляться со стрессами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Приём лекарственных препаратов строго по показаниям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Раннее  выявление хеликобактериоза и эрадикация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Н.pylori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1400" dirty="0">
              <a:solidFill>
                <a:prstClr val="black"/>
              </a:solidFill>
              <a:latin typeface="Calibri" panose="020F0502020204030204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7" name="Рисунок 66">
            <a:extLst>
              <a:ext uri="{FF2B5EF4-FFF2-40B4-BE49-F238E27FC236}">
                <a16:creationId xmlns:a16="http://schemas.microsoft.com/office/drawing/2014/main" id="{0FD9E5A9-E800-4787-B46F-0F916C4F325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9329" t="26311" r="8428" b="3415"/>
          <a:stretch/>
        </p:blipFill>
        <p:spPr>
          <a:xfrm>
            <a:off x="6989568" y="2852099"/>
            <a:ext cx="1751076" cy="348620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E29AA80-DC27-4B31-9F1D-41892BADFF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7527" y="0"/>
            <a:ext cx="609198" cy="643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2686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ДивидендVTI">
  <a:themeElements>
    <a:clrScheme name="Custom 10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ED8428"/>
      </a:accent1>
      <a:accent2>
        <a:srgbClr val="E6C46D"/>
      </a:accent2>
      <a:accent3>
        <a:srgbClr val="465359"/>
      </a:accent3>
      <a:accent4>
        <a:srgbClr val="969FA7"/>
      </a:accent4>
      <a:accent5>
        <a:srgbClr val="A9C37C"/>
      </a:accent5>
      <a:accent6>
        <a:srgbClr val="5A8071"/>
      </a:accent6>
      <a:hlink>
        <a:srgbClr val="828282"/>
      </a:hlink>
      <a:folHlink>
        <a:srgbClr val="A5A5A5"/>
      </a:folHlink>
    </a:clrScheme>
    <a:fontScheme name="Dividend">
      <a:majorFont>
        <a:latin typeface="Calibri" panose="020B0502020104020203"/>
        <a:ea typeface=""/>
        <a:cs typeface="Calibri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B0502020104020203"/>
        <a:ea typeface=""/>
        <a:cs typeface="Calibri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72938382_TF45205285_Win32" id="{D520F297-3256-4176-8AFC-F63451E4B100}" vid="{C5EBA946-5E3D-49C9-8C0C-32889D455D4F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2159</TotalTime>
  <Words>1233</Words>
  <Application>Microsoft Office PowerPoint</Application>
  <PresentationFormat>Широкоэкранный</PresentationFormat>
  <Paragraphs>202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14</vt:i4>
      </vt:variant>
    </vt:vector>
  </HeadingPairs>
  <TitlesOfParts>
    <vt:vector size="26" baseType="lpstr">
      <vt:lpstr>Arial</vt:lpstr>
      <vt:lpstr>Arial</vt:lpstr>
      <vt:lpstr>Bahnschrift SemiCondensed</vt:lpstr>
      <vt:lpstr>Calibri</vt:lpstr>
      <vt:lpstr>Calibri Light</vt:lpstr>
      <vt:lpstr>Corbel</vt:lpstr>
      <vt:lpstr>Rockwell</vt:lpstr>
      <vt:lpstr>Times New Roman</vt:lpstr>
      <vt:lpstr>Wingdings 2</vt:lpstr>
      <vt:lpstr>Тема Office</vt:lpstr>
      <vt:lpstr>1_Тема Office</vt:lpstr>
      <vt:lpstr>ДивидендVTI</vt:lpstr>
      <vt:lpstr>Профилактика  заболеваний желудочно-кишечного тракта</vt:lpstr>
      <vt:lpstr>Презентация PowerPoint</vt:lpstr>
      <vt:lpstr>Презентация PowerPoint</vt:lpstr>
      <vt:lpstr>  Причины заболевания желудочно-кишечного тракта:  </vt:lpstr>
      <vt:lpstr>Симптомы, свидетельствующие о расстройствах пищеварительной системы</vt:lpstr>
      <vt:lpstr>Заболевания пищеварительной системы </vt:lpstr>
      <vt:lpstr> Запор  </vt:lpstr>
      <vt:lpstr>Гастроэзофагеальная рефлюксная болезнь (ГЭРБ)</vt:lpstr>
      <vt:lpstr> Гастрит  </vt:lpstr>
      <vt:lpstr>  Язвенная болезнь желудка и двенадцатиперстной кишки  </vt:lpstr>
      <vt:lpstr>Общие профилактические меры</vt:lpstr>
      <vt:lpstr>Профилактические меры по питанию для здорового ЖКТ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125</cp:revision>
  <dcterms:created xsi:type="dcterms:W3CDTF">2023-03-24T06:24:19Z</dcterms:created>
  <dcterms:modified xsi:type="dcterms:W3CDTF">2025-11-19T02:55:07Z</dcterms:modified>
</cp:coreProperties>
</file>