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2F56A6-33E3-4C5B-A896-9DD36D557EF5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6186DF-1A8B-4A47-ACAD-BA89DFAB3F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8045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6186DF-1A8B-4A47-ACAD-BA89DFAB3F0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266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504055"/>
          </a:xfrm>
        </p:spPr>
        <p:txBody>
          <a:bodyPr>
            <a:normAutofit/>
          </a:bodyPr>
          <a:lstStyle/>
          <a:p>
            <a:r>
              <a:rPr lang="ru-RU" sz="1600" dirty="0" smtClean="0"/>
              <a:t>СХЕМА УПРАЛЕНИЯ В МАДОУ ЦРР-Д/С «ЛИРА»</a:t>
            </a:r>
            <a:endParaRPr lang="ru-RU" sz="1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836712"/>
            <a:ext cx="2016224" cy="360040"/>
          </a:xfrm>
        </p:spPr>
        <p:txBody>
          <a:bodyPr>
            <a:normAutofit/>
          </a:bodyPr>
          <a:lstStyle/>
          <a:p>
            <a:r>
              <a:rPr lang="ru-RU" sz="1600" b="1" dirty="0" smtClean="0"/>
              <a:t> </a:t>
            </a:r>
            <a:endParaRPr lang="ru-RU" sz="1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836712"/>
            <a:ext cx="2520280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ysClr val="windowText" lastClr="000000"/>
                </a:solidFill>
              </a:rPr>
              <a:t> </a:t>
            </a:r>
            <a:r>
              <a:rPr lang="ru-RU" sz="1600" dirty="0" smtClean="0">
                <a:solidFill>
                  <a:sysClr val="windowText" lastClr="000000"/>
                </a:solidFill>
              </a:rPr>
              <a:t>ЗАВЕДУЮЩИЙ</a:t>
            </a:r>
            <a:endParaRPr lang="ru-RU" sz="1600" dirty="0">
              <a:solidFill>
                <a:sysClr val="windowText" lastClr="000000"/>
              </a:solidFill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3851920" y="1016732"/>
            <a:ext cx="2304256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1259632" y="1340768"/>
            <a:ext cx="720080" cy="50405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107504" y="2060848"/>
            <a:ext cx="1440160" cy="6480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ysClr val="windowText" lastClr="000000"/>
                </a:solidFill>
              </a:rPr>
              <a:t>Заместитель заведующего</a:t>
            </a:r>
            <a:endParaRPr lang="ru-RU" sz="1400" dirty="0">
              <a:solidFill>
                <a:sysClr val="windowText" lastClr="000000"/>
              </a:solidFill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2555776" y="1412776"/>
            <a:ext cx="0" cy="64807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1835696" y="2060848"/>
            <a:ext cx="1584176" cy="6480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ysClr val="windowText" lastClr="000000"/>
                </a:solidFill>
              </a:rPr>
              <a:t>Заместитель заведующего                 по АХЧ</a:t>
            </a:r>
            <a:endParaRPr lang="ru-RU" sz="1400" dirty="0">
              <a:solidFill>
                <a:sysClr val="windowText" lastClr="000000"/>
              </a:solidFill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3131840" y="1340768"/>
            <a:ext cx="576064" cy="57606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3707904" y="2060848"/>
            <a:ext cx="1296144" cy="6480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ysClr val="windowText" lastClr="000000"/>
                </a:solidFill>
              </a:rPr>
              <a:t>Старший воспитатель</a:t>
            </a:r>
            <a:endParaRPr lang="ru-RU" sz="1400" dirty="0">
              <a:solidFill>
                <a:sysClr val="windowText" lastClr="000000"/>
              </a:solidFill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2622391" y="2708920"/>
            <a:ext cx="0" cy="36004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1835696" y="3068960"/>
            <a:ext cx="1584176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ysClr val="windowText" lastClr="000000"/>
                </a:solidFill>
              </a:rPr>
              <a:t>Младший обслуживающий персонал</a:t>
            </a:r>
            <a:endParaRPr lang="ru-RU" sz="1400" dirty="0">
              <a:solidFill>
                <a:sysClr val="windowText" lastClr="00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707904" y="3068960"/>
            <a:ext cx="1368152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ysClr val="windowText" lastClr="000000"/>
                </a:solidFill>
              </a:rPr>
              <a:t>Воспитатели</a:t>
            </a:r>
            <a:endParaRPr lang="ru-RU" sz="1400" dirty="0">
              <a:solidFill>
                <a:sysClr val="windowText" lastClr="00000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707904" y="4149080"/>
            <a:ext cx="1368152" cy="194421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ysClr val="windowText" lastClr="000000"/>
                </a:solidFill>
              </a:rPr>
              <a:t>Специалисты (педагог-психолог, учитель-логопед, учитель-дефектолог, музыкальный руководитель</a:t>
            </a:r>
            <a:endParaRPr lang="ru-RU" sz="1400" dirty="0">
              <a:solidFill>
                <a:sysClr val="windowText" lastClr="000000"/>
              </a:solidFill>
            </a:endParaRPr>
          </a:p>
        </p:txBody>
      </p:sp>
      <p:cxnSp>
        <p:nvCxnSpPr>
          <p:cNvPr id="42" name="Прямая со стрелкой 41"/>
          <p:cNvCxnSpPr>
            <a:stCxn id="17" idx="2"/>
          </p:cNvCxnSpPr>
          <p:nvPr/>
        </p:nvCxnSpPr>
        <p:spPr>
          <a:xfrm>
            <a:off x="4355976" y="2708920"/>
            <a:ext cx="4500" cy="36004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4391980" y="3861048"/>
            <a:ext cx="0" cy="28803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611560" y="2888940"/>
            <a:ext cx="1008112" cy="57606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6372200" y="836712"/>
            <a:ext cx="2520280" cy="5760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ysClr val="windowText" lastClr="000000"/>
                </a:solidFill>
              </a:rPr>
              <a:t>Коллегиальные органы управления</a:t>
            </a:r>
            <a:endParaRPr lang="ru-RU" sz="1600" dirty="0">
              <a:solidFill>
                <a:sysClr val="windowText" lastClr="000000"/>
              </a:solidFill>
            </a:endParaRPr>
          </a:p>
        </p:txBody>
      </p:sp>
      <p:cxnSp>
        <p:nvCxnSpPr>
          <p:cNvPr id="49" name="Прямая со стрелкой 48"/>
          <p:cNvCxnSpPr/>
          <p:nvPr/>
        </p:nvCxnSpPr>
        <p:spPr>
          <a:xfrm>
            <a:off x="7632340" y="1484784"/>
            <a:ext cx="0" cy="43204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Прямоугольник 49"/>
          <p:cNvSpPr/>
          <p:nvPr/>
        </p:nvSpPr>
        <p:spPr>
          <a:xfrm>
            <a:off x="6444208" y="1988840"/>
            <a:ext cx="2304256" cy="39604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>
              <a:solidFill>
                <a:sysClr val="windowText" lastClr="000000"/>
              </a:solidFill>
            </a:endParaRPr>
          </a:p>
          <a:p>
            <a:pPr algn="ctr"/>
            <a:endParaRPr lang="ru-RU" sz="1400" dirty="0" smtClean="0">
              <a:solidFill>
                <a:sysClr val="windowText" lastClr="000000"/>
              </a:solidFill>
            </a:endParaRPr>
          </a:p>
          <a:p>
            <a:pPr algn="ctr"/>
            <a:r>
              <a:rPr lang="ru-RU" sz="1400" dirty="0" smtClean="0">
                <a:solidFill>
                  <a:sysClr val="windowText" lastClr="000000"/>
                </a:solidFill>
              </a:rPr>
              <a:t>Наблюдательный совет </a:t>
            </a:r>
          </a:p>
          <a:p>
            <a:pPr algn="ctr"/>
            <a:endParaRPr lang="ru-RU" sz="1400" dirty="0" smtClean="0">
              <a:solidFill>
                <a:sysClr val="windowText" lastClr="000000"/>
              </a:solidFill>
            </a:endParaRPr>
          </a:p>
          <a:p>
            <a:pPr algn="ctr"/>
            <a:r>
              <a:rPr lang="ru-RU" sz="1400" dirty="0" smtClean="0">
                <a:solidFill>
                  <a:sysClr val="windowText" lastClr="000000"/>
                </a:solidFill>
              </a:rPr>
              <a:t> </a:t>
            </a:r>
            <a:endParaRPr lang="ru-RU" sz="1400" dirty="0">
              <a:solidFill>
                <a:sysClr val="windowText" lastClr="000000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6444208" y="2636912"/>
            <a:ext cx="2304256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ysClr val="windowText" lastClr="000000"/>
                </a:solidFill>
              </a:rPr>
              <a:t>Общее собрание работников</a:t>
            </a:r>
            <a:endParaRPr lang="ru-RU" sz="1400" dirty="0">
              <a:solidFill>
                <a:sysClr val="windowText" lastClr="000000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6444208" y="3284984"/>
            <a:ext cx="2304256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ysClr val="windowText" lastClr="000000"/>
                </a:solidFill>
              </a:rPr>
              <a:t>Педагогический Совет</a:t>
            </a:r>
            <a:endParaRPr lang="ru-RU" sz="1400" dirty="0">
              <a:solidFill>
                <a:sysClr val="windowText" lastClr="000000"/>
              </a:solidFill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>
            <a:off x="5940152" y="4941168"/>
            <a:ext cx="432048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Прямоугольник 60"/>
          <p:cNvSpPr/>
          <p:nvPr/>
        </p:nvSpPr>
        <p:spPr>
          <a:xfrm>
            <a:off x="6516216" y="4797152"/>
            <a:ext cx="2232248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ysClr val="windowText" lastClr="000000"/>
                </a:solidFill>
              </a:rPr>
              <a:t>Общественные органы управления</a:t>
            </a:r>
            <a:endParaRPr lang="ru-RU" sz="1400" dirty="0">
              <a:solidFill>
                <a:sysClr val="windowText" lastClr="000000"/>
              </a:solidFill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6516216" y="5517232"/>
            <a:ext cx="2232248" cy="4320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ysClr val="windowText" lastClr="000000"/>
                </a:solidFill>
              </a:rPr>
              <a:t>Первичная профсоюзная организация</a:t>
            </a:r>
            <a:endParaRPr lang="ru-RU" sz="1400" dirty="0">
              <a:solidFill>
                <a:sysClr val="windowText" lastClr="000000"/>
              </a:solidFill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3635896" y="6309320"/>
            <a:ext cx="4680520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ysClr val="windowText" lastClr="000000"/>
                </a:solidFill>
              </a:rPr>
              <a:t>Воспитанники и их родители (законные представители)</a:t>
            </a:r>
            <a:endParaRPr lang="ru-RU" sz="1400" dirty="0">
              <a:solidFill>
                <a:sysClr val="windowText" lastClr="000000"/>
              </a:solidFill>
            </a:endParaRPr>
          </a:p>
        </p:txBody>
      </p:sp>
      <p:cxnSp>
        <p:nvCxnSpPr>
          <p:cNvPr id="67" name="Прямая со стрелкой 66"/>
          <p:cNvCxnSpPr/>
          <p:nvPr/>
        </p:nvCxnSpPr>
        <p:spPr>
          <a:xfrm>
            <a:off x="5796136" y="2852936"/>
            <a:ext cx="504056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>
            <a:off x="5724128" y="1124744"/>
            <a:ext cx="0" cy="5040560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334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59</Words>
  <Application>Microsoft Office PowerPoint</Application>
  <PresentationFormat>Экран (4:3)</PresentationFormat>
  <Paragraphs>21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СХЕМА УПРАЛЕНИЯ В МАДОУ ЦРР-Д/С «ЛИРА»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СХЕМА УПРАЛЕНИЯ В МАДОУ ЦРР-Д/С «ЛИРА»</dc:title>
  <dc:creator>1</dc:creator>
  <cp:lastModifiedBy>1</cp:lastModifiedBy>
  <cp:revision>4</cp:revision>
  <dcterms:created xsi:type="dcterms:W3CDTF">2022-10-10T09:47:21Z</dcterms:created>
  <dcterms:modified xsi:type="dcterms:W3CDTF">2022-10-10T10:22:54Z</dcterms:modified>
</cp:coreProperties>
</file>